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7"/>
  </p:notesMasterIdLst>
  <p:handoutMasterIdLst>
    <p:handoutMasterId r:id="rId18"/>
  </p:handoutMasterIdLst>
  <p:sldIdLst>
    <p:sldId id="416" r:id="rId2"/>
    <p:sldId id="380" r:id="rId3"/>
    <p:sldId id="420" r:id="rId4"/>
    <p:sldId id="417" r:id="rId5"/>
    <p:sldId id="423" r:id="rId6"/>
    <p:sldId id="419" r:id="rId7"/>
    <p:sldId id="424" r:id="rId8"/>
    <p:sldId id="430" r:id="rId9"/>
    <p:sldId id="418" r:id="rId10"/>
    <p:sldId id="425" r:id="rId11"/>
    <p:sldId id="426" r:id="rId12"/>
    <p:sldId id="427" r:id="rId13"/>
    <p:sldId id="428" r:id="rId14"/>
    <p:sldId id="429" r:id="rId15"/>
    <p:sldId id="389" r:id="rId16"/>
  </p:sldIdLst>
  <p:sldSz cx="12192000" cy="6858000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99"/>
    <a:srgbClr val="9933FF"/>
    <a:srgbClr val="CC3399"/>
    <a:srgbClr val="99CCFF"/>
    <a:srgbClr val="D60093"/>
    <a:srgbClr val="FFCCFF"/>
    <a:srgbClr val="FF6600"/>
    <a:srgbClr val="C55A11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476" autoAdjust="0"/>
  </p:normalViewPr>
  <p:slideViewPr>
    <p:cSldViewPr snapToGrid="0" showGuides="1">
      <p:cViewPr varScale="1">
        <p:scale>
          <a:sx n="106" d="100"/>
          <a:sy n="106" d="100"/>
        </p:scale>
        <p:origin x="678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0520D-2837-4341-9A12-FCBBAF0DE8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279DA89-CD73-4DA0-BB9A-AC3E6784913C}">
      <dgm:prSet phldrT="[Text]" custT="1"/>
      <dgm:spPr>
        <a:solidFill>
          <a:schemeClr val="bg1"/>
        </a:solidFill>
      </dgm:spPr>
      <dgm:t>
        <a:bodyPr/>
        <a:lstStyle/>
        <a:p>
          <a:r>
            <a:rPr lang="fr-FR" sz="2800" b="1" noProof="0" dirty="0">
              <a:latin typeface="Arial" panose="020B0604020202020204" pitchFamily="34" charset="0"/>
              <a:cs typeface="Arial" panose="020B0604020202020204" pitchFamily="34" charset="0"/>
            </a:rPr>
            <a:t>Filière de l’huile d’olive en Tunisie et en Italie</a:t>
          </a:r>
        </a:p>
      </dgm:t>
    </dgm:pt>
    <dgm:pt modelId="{19B610F3-F28C-4A5A-9777-0181DD05D116}" type="parTrans" cxnId="{16DE19B7-AC48-4BDE-BDE8-6070E5EB3D3F}">
      <dgm:prSet/>
      <dgm:spPr/>
      <dgm:t>
        <a:bodyPr/>
        <a:lstStyle/>
        <a:p>
          <a:endParaRPr lang="en-US"/>
        </a:p>
      </dgm:t>
    </dgm:pt>
    <dgm:pt modelId="{8B98DA61-EA29-4169-B040-EE8F52871218}" type="sibTrans" cxnId="{16DE19B7-AC48-4BDE-BDE8-6070E5EB3D3F}">
      <dgm:prSet/>
      <dgm:spPr/>
      <dgm:t>
        <a:bodyPr/>
        <a:lstStyle/>
        <a:p>
          <a:endParaRPr lang="en-US"/>
        </a:p>
      </dgm:t>
    </dgm:pt>
    <dgm:pt modelId="{B3C1CA42-66D9-4D0B-A32E-492325ED2EE0}">
      <dgm:prSet phldrT="[Text]" custT="1"/>
      <dgm:spPr>
        <a:solidFill>
          <a:schemeClr val="bg1"/>
        </a:solidFill>
      </dgm:spPr>
      <dgm:t>
        <a:bodyPr/>
        <a:lstStyle/>
        <a:p>
          <a:r>
            <a:rPr lang="fr-FR" sz="2800" b="1" noProof="0" dirty="0">
              <a:latin typeface="Arial" panose="020B0604020202020204" pitchFamily="34" charset="0"/>
              <a:cs typeface="Arial" panose="020B0604020202020204" pitchFamily="34" charset="0"/>
            </a:rPr>
            <a:t>Création d’un CLUSTER SERVAGRI</a:t>
          </a:r>
        </a:p>
      </dgm:t>
    </dgm:pt>
    <dgm:pt modelId="{ABEE9105-6342-4347-8AA1-084EAD3844DA}" type="parTrans" cxnId="{19500601-FBA8-468B-9DA1-E3671CED9226}">
      <dgm:prSet/>
      <dgm:spPr/>
      <dgm:t>
        <a:bodyPr/>
        <a:lstStyle/>
        <a:p>
          <a:endParaRPr lang="en-US"/>
        </a:p>
      </dgm:t>
    </dgm:pt>
    <dgm:pt modelId="{FAF56202-1EB8-4B69-95E4-8A6C55143E4A}" type="sibTrans" cxnId="{19500601-FBA8-468B-9DA1-E3671CED9226}">
      <dgm:prSet/>
      <dgm:spPr/>
      <dgm:t>
        <a:bodyPr/>
        <a:lstStyle/>
        <a:p>
          <a:endParaRPr lang="en-US"/>
        </a:p>
      </dgm:t>
    </dgm:pt>
    <dgm:pt modelId="{770DBA47-5809-4943-8E8F-DD54485FCF8C}">
      <dgm:prSet phldrT="[Text]" custT="1"/>
      <dgm:spPr>
        <a:solidFill>
          <a:schemeClr val="bg1"/>
        </a:solidFill>
      </dgm:spPr>
      <dgm:t>
        <a:bodyPr/>
        <a:lstStyle/>
        <a:p>
          <a:r>
            <a:rPr lang="fr-FR" sz="2800" b="1" noProof="0" dirty="0">
              <a:latin typeface="Arial" panose="020B0604020202020204" pitchFamily="34" charset="0"/>
              <a:cs typeface="Arial" panose="020B0604020202020204" pitchFamily="34" charset="0"/>
            </a:rPr>
            <a:t>Recommandations</a:t>
          </a:r>
          <a:r>
            <a:rPr lang="en-US" sz="2800" b="1" noProof="0" dirty="0">
              <a:latin typeface="Arial" panose="020B0604020202020204" pitchFamily="34" charset="0"/>
              <a:cs typeface="Arial" panose="020B0604020202020204" pitchFamily="34" charset="0"/>
            </a:rPr>
            <a:t> pour la creation d’un cluster</a:t>
          </a:r>
          <a:endParaRPr lang="en-US" sz="39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2B867-6FE8-4EA5-BE17-55F0F0F481EC}" type="parTrans" cxnId="{3B46903F-D92B-4398-A8E5-CE9A4A4ECB17}">
      <dgm:prSet/>
      <dgm:spPr/>
      <dgm:t>
        <a:bodyPr/>
        <a:lstStyle/>
        <a:p>
          <a:endParaRPr lang="en-US"/>
        </a:p>
      </dgm:t>
    </dgm:pt>
    <dgm:pt modelId="{9EAAC409-09AC-43D6-9839-93A1CBE1E819}" type="sibTrans" cxnId="{3B46903F-D92B-4398-A8E5-CE9A4A4ECB17}">
      <dgm:prSet/>
      <dgm:spPr/>
      <dgm:t>
        <a:bodyPr/>
        <a:lstStyle/>
        <a:p>
          <a:endParaRPr lang="en-US"/>
        </a:p>
      </dgm:t>
    </dgm:pt>
    <dgm:pt modelId="{A7CD5B17-505F-454E-8E13-8DD58D95B18E}">
      <dgm:prSet custT="1"/>
      <dgm:spPr/>
      <dgm:t>
        <a:bodyPr/>
        <a:lstStyle/>
        <a:p>
          <a:r>
            <a:rPr lang="fr-FR" sz="2800" b="1" noProof="0" dirty="0">
              <a:latin typeface="Arial" panose="020B0604020202020204" pitchFamily="34" charset="0"/>
              <a:cs typeface="Arial" panose="020B0604020202020204" pitchFamily="34" charset="0"/>
            </a:rPr>
            <a:t>Caractéristiques des zones du projet SERVAGRI </a:t>
          </a:r>
        </a:p>
      </dgm:t>
    </dgm:pt>
    <dgm:pt modelId="{F6A31DC2-7A04-4BDA-9F6B-15FC8675D113}" type="parTrans" cxnId="{5BEC8B7F-638E-4BD0-8F25-2049053BBD1A}">
      <dgm:prSet/>
      <dgm:spPr/>
      <dgm:t>
        <a:bodyPr/>
        <a:lstStyle/>
        <a:p>
          <a:endParaRPr lang="fr-FR"/>
        </a:p>
      </dgm:t>
    </dgm:pt>
    <dgm:pt modelId="{EBE14284-00F8-4F3D-A645-18A888EC0052}" type="sibTrans" cxnId="{5BEC8B7F-638E-4BD0-8F25-2049053BBD1A}">
      <dgm:prSet/>
      <dgm:spPr/>
      <dgm:t>
        <a:bodyPr/>
        <a:lstStyle/>
        <a:p>
          <a:endParaRPr lang="fr-FR"/>
        </a:p>
      </dgm:t>
    </dgm:pt>
    <dgm:pt modelId="{E12E8813-937C-4794-84A1-CFEA16A32F0F}" type="pres">
      <dgm:prSet presAssocID="{7900520D-2837-4341-9A12-FCBBAF0DE8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E8FBA42-9D22-4A8B-A184-08543E3501AB}" type="pres">
      <dgm:prSet presAssocID="{7900520D-2837-4341-9A12-FCBBAF0DE81B}" presName="Name1" presStyleCnt="0"/>
      <dgm:spPr/>
    </dgm:pt>
    <dgm:pt modelId="{703BE31F-1D50-4D19-B45C-6F46BB9D98EA}" type="pres">
      <dgm:prSet presAssocID="{7900520D-2837-4341-9A12-FCBBAF0DE81B}" presName="cycle" presStyleCnt="0"/>
      <dgm:spPr/>
    </dgm:pt>
    <dgm:pt modelId="{ECA9B096-DEE3-405F-9A77-1A9895453071}" type="pres">
      <dgm:prSet presAssocID="{7900520D-2837-4341-9A12-FCBBAF0DE81B}" presName="srcNode" presStyleLbl="node1" presStyleIdx="0" presStyleCnt="4"/>
      <dgm:spPr/>
    </dgm:pt>
    <dgm:pt modelId="{FEA09213-578A-41AA-BBD4-741D20B70FD1}" type="pres">
      <dgm:prSet presAssocID="{7900520D-2837-4341-9A12-FCBBAF0DE81B}" presName="conn" presStyleLbl="parChTrans1D2" presStyleIdx="0" presStyleCnt="1"/>
      <dgm:spPr/>
      <dgm:t>
        <a:bodyPr/>
        <a:lstStyle/>
        <a:p>
          <a:endParaRPr lang="fr-FR"/>
        </a:p>
      </dgm:t>
    </dgm:pt>
    <dgm:pt modelId="{FD63AF0A-A16E-4234-B40F-9C99BD1E335E}" type="pres">
      <dgm:prSet presAssocID="{7900520D-2837-4341-9A12-FCBBAF0DE81B}" presName="extraNode" presStyleLbl="node1" presStyleIdx="0" presStyleCnt="4"/>
      <dgm:spPr/>
    </dgm:pt>
    <dgm:pt modelId="{23FCBA36-2B19-42C4-A3B8-FD51293ACCA9}" type="pres">
      <dgm:prSet presAssocID="{7900520D-2837-4341-9A12-FCBBAF0DE81B}" presName="dstNode" presStyleLbl="node1" presStyleIdx="0" presStyleCnt="4"/>
      <dgm:spPr/>
    </dgm:pt>
    <dgm:pt modelId="{84BB4E71-AF53-49E8-8B3D-648B5655415D}" type="pres">
      <dgm:prSet presAssocID="{B279DA89-CD73-4DA0-BB9A-AC3E6784913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107C61-F53A-48ED-AC8C-560F542D3B62}" type="pres">
      <dgm:prSet presAssocID="{B279DA89-CD73-4DA0-BB9A-AC3E6784913C}" presName="accent_1" presStyleCnt="0"/>
      <dgm:spPr/>
    </dgm:pt>
    <dgm:pt modelId="{F55C98A7-D057-4808-985E-E3B6F831B3EB}" type="pres">
      <dgm:prSet presAssocID="{B279DA89-CD73-4DA0-BB9A-AC3E6784913C}" presName="accentRepeatNode" presStyleLbl="solidFgAcc1" presStyleIdx="0" presStyleCnt="4"/>
      <dgm:spPr>
        <a:solidFill>
          <a:srgbClr val="C00000"/>
        </a:solidFill>
      </dgm:spPr>
    </dgm:pt>
    <dgm:pt modelId="{E424BEB7-E2B4-4A89-8242-73DB455A3806}" type="pres">
      <dgm:prSet presAssocID="{A7CD5B17-505F-454E-8E13-8DD58D95B18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7675BF-D3D6-4FD6-8135-2F0EF3778139}" type="pres">
      <dgm:prSet presAssocID="{A7CD5B17-505F-454E-8E13-8DD58D95B18E}" presName="accent_2" presStyleCnt="0"/>
      <dgm:spPr/>
    </dgm:pt>
    <dgm:pt modelId="{0294C839-5AF6-44B4-99FE-88757D8E6659}" type="pres">
      <dgm:prSet presAssocID="{A7CD5B17-505F-454E-8E13-8DD58D95B18E}" presName="accentRepeatNode" presStyleLbl="solidFgAcc1" presStyleIdx="1" presStyleCnt="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A53DDBED-01B3-4509-9BFE-EDAF478C915A}" type="pres">
      <dgm:prSet presAssocID="{B3C1CA42-66D9-4D0B-A32E-492325ED2EE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2F700-F211-478C-AC30-B15DCDAFC6BD}" type="pres">
      <dgm:prSet presAssocID="{B3C1CA42-66D9-4D0B-A32E-492325ED2EE0}" presName="accent_3" presStyleCnt="0"/>
      <dgm:spPr/>
    </dgm:pt>
    <dgm:pt modelId="{6AF4F5C5-8287-47FB-B08B-7F50DAE6FAEA}" type="pres">
      <dgm:prSet presAssocID="{B3C1CA42-66D9-4D0B-A32E-492325ED2EE0}" presName="accentRepeatNode" presStyleLbl="solidFgAcc1" presStyleIdx="2" presStyleCnt="4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</dgm:pt>
    <dgm:pt modelId="{059F23A3-61C3-4603-B155-5789269C76DC}" type="pres">
      <dgm:prSet presAssocID="{770DBA47-5809-4943-8E8F-DD54485FCF8C}" presName="text_4" presStyleLbl="node1" presStyleIdx="3" presStyleCnt="4" custLinFactNeighborX="-133" custLinFactNeighborY="27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295263-B67C-42C6-A859-DA29FAF3F98B}" type="pres">
      <dgm:prSet presAssocID="{770DBA47-5809-4943-8E8F-DD54485FCF8C}" presName="accent_4" presStyleCnt="0"/>
      <dgm:spPr/>
    </dgm:pt>
    <dgm:pt modelId="{4A76AB98-C57E-4C98-B894-B89CDEBEBA75}" type="pres">
      <dgm:prSet presAssocID="{770DBA47-5809-4943-8E8F-DD54485FCF8C}" presName="accentRepeatNode" presStyleLbl="solidFgAcc1" presStyleIdx="3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36516AC8-4503-4A00-ADAF-BA52B9B94D83}" type="presOf" srcId="{7900520D-2837-4341-9A12-FCBBAF0DE81B}" destId="{E12E8813-937C-4794-84A1-CFEA16A32F0F}" srcOrd="0" destOrd="0" presId="urn:microsoft.com/office/officeart/2008/layout/VerticalCurvedList"/>
    <dgm:cxn modelId="{3B46903F-D92B-4398-A8E5-CE9A4A4ECB17}" srcId="{7900520D-2837-4341-9A12-FCBBAF0DE81B}" destId="{770DBA47-5809-4943-8E8F-DD54485FCF8C}" srcOrd="3" destOrd="0" parTransId="{C262B867-6FE8-4EA5-BE17-55F0F0F481EC}" sibTransId="{9EAAC409-09AC-43D6-9839-93A1CBE1E819}"/>
    <dgm:cxn modelId="{2F21E74C-24E0-4634-A180-2E6DC292A082}" type="presOf" srcId="{8B98DA61-EA29-4169-B040-EE8F52871218}" destId="{FEA09213-578A-41AA-BBD4-741D20B70FD1}" srcOrd="0" destOrd="0" presId="urn:microsoft.com/office/officeart/2008/layout/VerticalCurvedList"/>
    <dgm:cxn modelId="{D45E1FC7-8033-4455-88BE-C804A192BD3B}" type="presOf" srcId="{B3C1CA42-66D9-4D0B-A32E-492325ED2EE0}" destId="{A53DDBED-01B3-4509-9BFE-EDAF478C915A}" srcOrd="0" destOrd="0" presId="urn:microsoft.com/office/officeart/2008/layout/VerticalCurvedList"/>
    <dgm:cxn modelId="{5BEC8B7F-638E-4BD0-8F25-2049053BBD1A}" srcId="{7900520D-2837-4341-9A12-FCBBAF0DE81B}" destId="{A7CD5B17-505F-454E-8E13-8DD58D95B18E}" srcOrd="1" destOrd="0" parTransId="{F6A31DC2-7A04-4BDA-9F6B-15FC8675D113}" sibTransId="{EBE14284-00F8-4F3D-A645-18A888EC0052}"/>
    <dgm:cxn modelId="{19500601-FBA8-468B-9DA1-E3671CED9226}" srcId="{7900520D-2837-4341-9A12-FCBBAF0DE81B}" destId="{B3C1CA42-66D9-4D0B-A32E-492325ED2EE0}" srcOrd="2" destOrd="0" parTransId="{ABEE9105-6342-4347-8AA1-084EAD3844DA}" sibTransId="{FAF56202-1EB8-4B69-95E4-8A6C55143E4A}"/>
    <dgm:cxn modelId="{7B4C0195-28E2-4DEE-ABD6-51D743B07489}" type="presOf" srcId="{A7CD5B17-505F-454E-8E13-8DD58D95B18E}" destId="{E424BEB7-E2B4-4A89-8242-73DB455A3806}" srcOrd="0" destOrd="0" presId="urn:microsoft.com/office/officeart/2008/layout/VerticalCurvedList"/>
    <dgm:cxn modelId="{16DE19B7-AC48-4BDE-BDE8-6070E5EB3D3F}" srcId="{7900520D-2837-4341-9A12-FCBBAF0DE81B}" destId="{B279DA89-CD73-4DA0-BB9A-AC3E6784913C}" srcOrd="0" destOrd="0" parTransId="{19B610F3-F28C-4A5A-9777-0181DD05D116}" sibTransId="{8B98DA61-EA29-4169-B040-EE8F52871218}"/>
    <dgm:cxn modelId="{D2883B52-1D6B-450B-A4D7-970BD665E744}" type="presOf" srcId="{770DBA47-5809-4943-8E8F-DD54485FCF8C}" destId="{059F23A3-61C3-4603-B155-5789269C76DC}" srcOrd="0" destOrd="0" presId="urn:microsoft.com/office/officeart/2008/layout/VerticalCurvedList"/>
    <dgm:cxn modelId="{17A5EFA7-79E8-40BC-AB83-E46A7151AB63}" type="presOf" srcId="{B279DA89-CD73-4DA0-BB9A-AC3E6784913C}" destId="{84BB4E71-AF53-49E8-8B3D-648B5655415D}" srcOrd="0" destOrd="0" presId="urn:microsoft.com/office/officeart/2008/layout/VerticalCurvedList"/>
    <dgm:cxn modelId="{45789297-FC93-4893-88DA-DD39282AF1EE}" type="presParOf" srcId="{E12E8813-937C-4794-84A1-CFEA16A32F0F}" destId="{4E8FBA42-9D22-4A8B-A184-08543E3501AB}" srcOrd="0" destOrd="0" presId="urn:microsoft.com/office/officeart/2008/layout/VerticalCurvedList"/>
    <dgm:cxn modelId="{54023261-0B87-42C1-8B58-F21A67E8D59C}" type="presParOf" srcId="{4E8FBA42-9D22-4A8B-A184-08543E3501AB}" destId="{703BE31F-1D50-4D19-B45C-6F46BB9D98EA}" srcOrd="0" destOrd="0" presId="urn:microsoft.com/office/officeart/2008/layout/VerticalCurvedList"/>
    <dgm:cxn modelId="{D4753EEE-5B6A-4B5F-8202-B10F7ED443F9}" type="presParOf" srcId="{703BE31F-1D50-4D19-B45C-6F46BB9D98EA}" destId="{ECA9B096-DEE3-405F-9A77-1A9895453071}" srcOrd="0" destOrd="0" presId="urn:microsoft.com/office/officeart/2008/layout/VerticalCurvedList"/>
    <dgm:cxn modelId="{7B612B64-821F-468B-9D17-8418CB8AF151}" type="presParOf" srcId="{703BE31F-1D50-4D19-B45C-6F46BB9D98EA}" destId="{FEA09213-578A-41AA-BBD4-741D20B70FD1}" srcOrd="1" destOrd="0" presId="urn:microsoft.com/office/officeart/2008/layout/VerticalCurvedList"/>
    <dgm:cxn modelId="{344419D5-ADA0-49CA-B424-A38125703379}" type="presParOf" srcId="{703BE31F-1D50-4D19-B45C-6F46BB9D98EA}" destId="{FD63AF0A-A16E-4234-B40F-9C99BD1E335E}" srcOrd="2" destOrd="0" presId="urn:microsoft.com/office/officeart/2008/layout/VerticalCurvedList"/>
    <dgm:cxn modelId="{73203A7A-25D4-4973-8AB1-7AC520F15A9F}" type="presParOf" srcId="{703BE31F-1D50-4D19-B45C-6F46BB9D98EA}" destId="{23FCBA36-2B19-42C4-A3B8-FD51293ACCA9}" srcOrd="3" destOrd="0" presId="urn:microsoft.com/office/officeart/2008/layout/VerticalCurvedList"/>
    <dgm:cxn modelId="{DAB46698-5E5A-4787-BADD-1A9439B592F4}" type="presParOf" srcId="{4E8FBA42-9D22-4A8B-A184-08543E3501AB}" destId="{84BB4E71-AF53-49E8-8B3D-648B5655415D}" srcOrd="1" destOrd="0" presId="urn:microsoft.com/office/officeart/2008/layout/VerticalCurvedList"/>
    <dgm:cxn modelId="{5452CB92-F777-4E58-A34D-B5059F06E898}" type="presParOf" srcId="{4E8FBA42-9D22-4A8B-A184-08543E3501AB}" destId="{72107C61-F53A-48ED-AC8C-560F542D3B62}" srcOrd="2" destOrd="0" presId="urn:microsoft.com/office/officeart/2008/layout/VerticalCurvedList"/>
    <dgm:cxn modelId="{13C845E6-DB13-420B-A2C0-65B63F99173D}" type="presParOf" srcId="{72107C61-F53A-48ED-AC8C-560F542D3B62}" destId="{F55C98A7-D057-4808-985E-E3B6F831B3EB}" srcOrd="0" destOrd="0" presId="urn:microsoft.com/office/officeart/2008/layout/VerticalCurvedList"/>
    <dgm:cxn modelId="{57B370DE-910F-42A1-AD0E-B2F3845FF518}" type="presParOf" srcId="{4E8FBA42-9D22-4A8B-A184-08543E3501AB}" destId="{E424BEB7-E2B4-4A89-8242-73DB455A3806}" srcOrd="3" destOrd="0" presId="urn:microsoft.com/office/officeart/2008/layout/VerticalCurvedList"/>
    <dgm:cxn modelId="{D3EDCC37-C43F-441A-B5A1-09715A33DEC4}" type="presParOf" srcId="{4E8FBA42-9D22-4A8B-A184-08543E3501AB}" destId="{237675BF-D3D6-4FD6-8135-2F0EF3778139}" srcOrd="4" destOrd="0" presId="urn:microsoft.com/office/officeart/2008/layout/VerticalCurvedList"/>
    <dgm:cxn modelId="{F8B16482-E598-45DE-85CD-E520CC7B9007}" type="presParOf" srcId="{237675BF-D3D6-4FD6-8135-2F0EF3778139}" destId="{0294C839-5AF6-44B4-99FE-88757D8E6659}" srcOrd="0" destOrd="0" presId="urn:microsoft.com/office/officeart/2008/layout/VerticalCurvedList"/>
    <dgm:cxn modelId="{C627F9F4-1B1E-4508-B7D4-9FE7A0061659}" type="presParOf" srcId="{4E8FBA42-9D22-4A8B-A184-08543E3501AB}" destId="{A53DDBED-01B3-4509-9BFE-EDAF478C915A}" srcOrd="5" destOrd="0" presId="urn:microsoft.com/office/officeart/2008/layout/VerticalCurvedList"/>
    <dgm:cxn modelId="{BBA8818A-235F-4306-84B0-171F590924F9}" type="presParOf" srcId="{4E8FBA42-9D22-4A8B-A184-08543E3501AB}" destId="{7E72F700-F211-478C-AC30-B15DCDAFC6BD}" srcOrd="6" destOrd="0" presId="urn:microsoft.com/office/officeart/2008/layout/VerticalCurvedList"/>
    <dgm:cxn modelId="{887EF67A-F831-4B02-9570-478EF90CD5EB}" type="presParOf" srcId="{7E72F700-F211-478C-AC30-B15DCDAFC6BD}" destId="{6AF4F5C5-8287-47FB-B08B-7F50DAE6FAEA}" srcOrd="0" destOrd="0" presId="urn:microsoft.com/office/officeart/2008/layout/VerticalCurvedList"/>
    <dgm:cxn modelId="{7590DE8F-537D-49DD-9B01-D72BEF3D60F7}" type="presParOf" srcId="{4E8FBA42-9D22-4A8B-A184-08543E3501AB}" destId="{059F23A3-61C3-4603-B155-5789269C76DC}" srcOrd="7" destOrd="0" presId="urn:microsoft.com/office/officeart/2008/layout/VerticalCurvedList"/>
    <dgm:cxn modelId="{164AB275-860A-4395-8C09-6909BF764B71}" type="presParOf" srcId="{4E8FBA42-9D22-4A8B-A184-08543E3501AB}" destId="{BE295263-B67C-42C6-A859-DA29FAF3F98B}" srcOrd="8" destOrd="0" presId="urn:microsoft.com/office/officeart/2008/layout/VerticalCurvedList"/>
    <dgm:cxn modelId="{8046CE0B-B991-43A8-A151-AC42C798B191}" type="presParOf" srcId="{BE295263-B67C-42C6-A859-DA29FAF3F98B}" destId="{4A76AB98-C57E-4C98-B894-B89CDEBEBA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8E503-4AEF-41DE-80B6-7E98F83E216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C1D25F4-3CAC-433F-BC4B-880EF731D85A}">
      <dgm:prSet phldrT="[Texte]"/>
      <dgm:spPr/>
      <dgm:t>
        <a:bodyPr/>
        <a:lstStyle/>
        <a:p>
          <a:pPr algn="just"/>
          <a:r>
            <a:rPr lang="fr-FR" b="1" i="1" dirty="0"/>
            <a:t>Fixation des objectifs du Cluster</a:t>
          </a:r>
        </a:p>
      </dgm:t>
    </dgm:pt>
    <dgm:pt modelId="{D7033F4D-4137-4C4C-B239-90BA8EA83225}" type="parTrans" cxnId="{04A3C243-E954-426D-90A2-E01972A47105}">
      <dgm:prSet/>
      <dgm:spPr/>
      <dgm:t>
        <a:bodyPr/>
        <a:lstStyle/>
        <a:p>
          <a:endParaRPr lang="fr-FR"/>
        </a:p>
      </dgm:t>
    </dgm:pt>
    <dgm:pt modelId="{792DEAF9-5AA7-4221-BCE7-AD2820ED6012}" type="sibTrans" cxnId="{04A3C243-E954-426D-90A2-E01972A47105}">
      <dgm:prSet/>
      <dgm:spPr/>
      <dgm:t>
        <a:bodyPr/>
        <a:lstStyle/>
        <a:p>
          <a:endParaRPr lang="fr-FR"/>
        </a:p>
      </dgm:t>
    </dgm:pt>
    <dgm:pt modelId="{D516DA79-A614-45D5-B049-843062290780}">
      <dgm:prSet phldrT="[Texte]"/>
      <dgm:spPr/>
      <dgm:t>
        <a:bodyPr/>
        <a:lstStyle/>
        <a:p>
          <a:pPr algn="just"/>
          <a:r>
            <a:rPr lang="fr-FR" b="1" i="1" dirty="0"/>
            <a:t>Elaboration d’un programme de travail</a:t>
          </a:r>
        </a:p>
      </dgm:t>
    </dgm:pt>
    <dgm:pt modelId="{B121BE46-7EE7-4C04-9F8F-327C5AC6114D}" type="parTrans" cxnId="{ECE44594-391D-4D0F-B4DB-7F0F637DD310}">
      <dgm:prSet/>
      <dgm:spPr/>
      <dgm:t>
        <a:bodyPr/>
        <a:lstStyle/>
        <a:p>
          <a:endParaRPr lang="fr-FR"/>
        </a:p>
      </dgm:t>
    </dgm:pt>
    <dgm:pt modelId="{D2D66AA6-13B8-435A-946D-0016B29A90EA}" type="sibTrans" cxnId="{ECE44594-391D-4D0F-B4DB-7F0F637DD310}">
      <dgm:prSet/>
      <dgm:spPr/>
      <dgm:t>
        <a:bodyPr/>
        <a:lstStyle/>
        <a:p>
          <a:endParaRPr lang="fr-FR"/>
        </a:p>
      </dgm:t>
    </dgm:pt>
    <dgm:pt modelId="{62B290A7-3F4A-4252-BD2A-B171DA926C79}">
      <dgm:prSet phldrT="[Texte]"/>
      <dgm:spPr/>
      <dgm:t>
        <a:bodyPr/>
        <a:lstStyle/>
        <a:p>
          <a:r>
            <a:rPr lang="fr-FR" b="1" i="1" dirty="0"/>
            <a:t>Mobilisation des ressources </a:t>
          </a:r>
          <a:endParaRPr lang="fr-FR" dirty="0"/>
        </a:p>
      </dgm:t>
    </dgm:pt>
    <dgm:pt modelId="{3E4E9F63-CC90-4860-BC34-F12A7036232C}" type="parTrans" cxnId="{FBEAE548-CBEF-48A4-9915-3B2F3D4FF80D}">
      <dgm:prSet/>
      <dgm:spPr/>
      <dgm:t>
        <a:bodyPr/>
        <a:lstStyle/>
        <a:p>
          <a:endParaRPr lang="fr-FR"/>
        </a:p>
      </dgm:t>
    </dgm:pt>
    <dgm:pt modelId="{E7BE2ABE-582F-42CA-8455-F67183558C90}" type="sibTrans" cxnId="{FBEAE548-CBEF-48A4-9915-3B2F3D4FF80D}">
      <dgm:prSet/>
      <dgm:spPr/>
      <dgm:t>
        <a:bodyPr/>
        <a:lstStyle/>
        <a:p>
          <a:endParaRPr lang="fr-FR"/>
        </a:p>
      </dgm:t>
    </dgm:pt>
    <dgm:pt modelId="{83468B32-FEA5-478B-8E40-FEE04A742D7C}">
      <dgm:prSet/>
      <dgm:spPr/>
      <dgm:t>
        <a:bodyPr/>
        <a:lstStyle/>
        <a:p>
          <a:pPr algn="just"/>
          <a:r>
            <a:rPr lang="fr-FR" b="1" i="1" dirty="0"/>
            <a:t>Identification des acteurs et réunions de concertation </a:t>
          </a:r>
          <a:endParaRPr lang="fr-FR" dirty="0"/>
        </a:p>
      </dgm:t>
    </dgm:pt>
    <dgm:pt modelId="{6EC193CD-AE1A-4646-969B-289A84609E78}" type="parTrans" cxnId="{6D079491-4CE1-4DD0-A9E6-2A59B10945E8}">
      <dgm:prSet/>
      <dgm:spPr/>
      <dgm:t>
        <a:bodyPr/>
        <a:lstStyle/>
        <a:p>
          <a:endParaRPr lang="fr-FR"/>
        </a:p>
      </dgm:t>
    </dgm:pt>
    <dgm:pt modelId="{DF1C91B6-06EE-48B5-87E5-5637DC628BDF}" type="sibTrans" cxnId="{6D079491-4CE1-4DD0-A9E6-2A59B10945E8}">
      <dgm:prSet/>
      <dgm:spPr/>
      <dgm:t>
        <a:bodyPr/>
        <a:lstStyle/>
        <a:p>
          <a:endParaRPr lang="fr-FR"/>
        </a:p>
      </dgm:t>
    </dgm:pt>
    <dgm:pt modelId="{B26454C9-D9F1-45F3-94CA-8B2DF02F67DA}">
      <dgm:prSet/>
      <dgm:spPr/>
      <dgm:t>
        <a:bodyPr/>
        <a:lstStyle/>
        <a:p>
          <a:pPr algn="just"/>
          <a:r>
            <a:rPr lang="fr-FR" b="1" i="1" dirty="0"/>
            <a:t>Établissement d’une vision commune</a:t>
          </a:r>
          <a:endParaRPr lang="fr-FR" dirty="0"/>
        </a:p>
      </dgm:t>
    </dgm:pt>
    <dgm:pt modelId="{E4508067-B319-44F8-AB97-2DF053A74210}" type="parTrans" cxnId="{D6802AA8-3D89-4B9B-B299-D82FA8B93A05}">
      <dgm:prSet/>
      <dgm:spPr/>
      <dgm:t>
        <a:bodyPr/>
        <a:lstStyle/>
        <a:p>
          <a:endParaRPr lang="fr-FR"/>
        </a:p>
      </dgm:t>
    </dgm:pt>
    <dgm:pt modelId="{6C32F342-69C2-45D6-B511-09A4DBE6C5D0}" type="sibTrans" cxnId="{D6802AA8-3D89-4B9B-B299-D82FA8B93A05}">
      <dgm:prSet/>
      <dgm:spPr/>
      <dgm:t>
        <a:bodyPr/>
        <a:lstStyle/>
        <a:p>
          <a:endParaRPr lang="fr-FR"/>
        </a:p>
      </dgm:t>
    </dgm:pt>
    <dgm:pt modelId="{90CE95F5-3A6D-450A-B381-715285633D1C}">
      <dgm:prSet/>
      <dgm:spPr/>
      <dgm:t>
        <a:bodyPr/>
        <a:lstStyle/>
        <a:p>
          <a:pPr algn="just"/>
          <a:r>
            <a:rPr lang="fr-FR" b="1" i="1" dirty="0"/>
            <a:t>Gouvernance et réglementation</a:t>
          </a:r>
          <a:endParaRPr lang="fr-FR" dirty="0"/>
        </a:p>
      </dgm:t>
    </dgm:pt>
    <dgm:pt modelId="{EF8809EA-8D05-45B9-8917-125E13F7867F}" type="parTrans" cxnId="{9AD60B7F-97F2-4FE7-B431-5F1926679ECB}">
      <dgm:prSet/>
      <dgm:spPr/>
      <dgm:t>
        <a:bodyPr/>
        <a:lstStyle/>
        <a:p>
          <a:endParaRPr lang="fr-FR"/>
        </a:p>
      </dgm:t>
    </dgm:pt>
    <dgm:pt modelId="{8A498C27-7B3E-4CC0-8311-09C402E978D4}" type="sibTrans" cxnId="{9AD60B7F-97F2-4FE7-B431-5F1926679ECB}">
      <dgm:prSet/>
      <dgm:spPr/>
      <dgm:t>
        <a:bodyPr/>
        <a:lstStyle/>
        <a:p>
          <a:endParaRPr lang="fr-FR"/>
        </a:p>
      </dgm:t>
    </dgm:pt>
    <dgm:pt modelId="{7FE5D399-7DB2-41A9-8F51-E23E03AD501B}" type="pres">
      <dgm:prSet presAssocID="{A138E503-4AEF-41DE-80B6-7E98F83E216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0AB148A-450A-4E2C-9FD7-FCC2FC23F885}" type="pres">
      <dgm:prSet presAssocID="{83468B32-FEA5-478B-8E40-FEE04A742D7C}" presName="composite" presStyleCnt="0"/>
      <dgm:spPr/>
    </dgm:pt>
    <dgm:pt modelId="{ACD6C31C-55B8-4268-B7ED-F45EE65CB17D}" type="pres">
      <dgm:prSet presAssocID="{83468B32-FEA5-478B-8E40-FEE04A742D7C}" presName="LShape" presStyleLbl="alignNode1" presStyleIdx="0" presStyleCnt="11"/>
      <dgm:spPr/>
    </dgm:pt>
    <dgm:pt modelId="{E2A6EC53-0FBC-43B2-BFC3-08694C364B85}" type="pres">
      <dgm:prSet presAssocID="{83468B32-FEA5-478B-8E40-FEE04A742D7C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9CD5CE-DD83-4A2A-85CC-65EBB79D7757}" type="pres">
      <dgm:prSet presAssocID="{83468B32-FEA5-478B-8E40-FEE04A742D7C}" presName="Triangle" presStyleLbl="alignNode1" presStyleIdx="1" presStyleCnt="11"/>
      <dgm:spPr/>
    </dgm:pt>
    <dgm:pt modelId="{B3AF4E43-5EEB-4004-85E1-01BF43A0628D}" type="pres">
      <dgm:prSet presAssocID="{DF1C91B6-06EE-48B5-87E5-5637DC628BDF}" presName="sibTrans" presStyleCnt="0"/>
      <dgm:spPr/>
    </dgm:pt>
    <dgm:pt modelId="{3E907FA0-2B90-4976-BEDF-B0EEB520B72E}" type="pres">
      <dgm:prSet presAssocID="{DF1C91B6-06EE-48B5-87E5-5637DC628BDF}" presName="space" presStyleCnt="0"/>
      <dgm:spPr/>
    </dgm:pt>
    <dgm:pt modelId="{E92AC36D-EA18-40B9-94D2-3F5E8EEA6A52}" type="pres">
      <dgm:prSet presAssocID="{B26454C9-D9F1-45F3-94CA-8B2DF02F67DA}" presName="composite" presStyleCnt="0"/>
      <dgm:spPr/>
    </dgm:pt>
    <dgm:pt modelId="{3AB07685-2C4F-4D1A-9B5F-372449F4913C}" type="pres">
      <dgm:prSet presAssocID="{B26454C9-D9F1-45F3-94CA-8B2DF02F67DA}" presName="LShape" presStyleLbl="alignNode1" presStyleIdx="2" presStyleCnt="11"/>
      <dgm:spPr/>
    </dgm:pt>
    <dgm:pt modelId="{98B584F7-7805-4796-A351-F2EF6BEB2534}" type="pres">
      <dgm:prSet presAssocID="{B26454C9-D9F1-45F3-94CA-8B2DF02F67DA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1659DA-12EC-486C-B00F-97534A5FA28D}" type="pres">
      <dgm:prSet presAssocID="{B26454C9-D9F1-45F3-94CA-8B2DF02F67DA}" presName="Triangle" presStyleLbl="alignNode1" presStyleIdx="3" presStyleCnt="11"/>
      <dgm:spPr/>
    </dgm:pt>
    <dgm:pt modelId="{24F2829F-07DF-4C14-A500-882EC96DDF9C}" type="pres">
      <dgm:prSet presAssocID="{6C32F342-69C2-45D6-B511-09A4DBE6C5D0}" presName="sibTrans" presStyleCnt="0"/>
      <dgm:spPr/>
    </dgm:pt>
    <dgm:pt modelId="{375213DA-D27F-4F69-9063-0839B8B15352}" type="pres">
      <dgm:prSet presAssocID="{6C32F342-69C2-45D6-B511-09A4DBE6C5D0}" presName="space" presStyleCnt="0"/>
      <dgm:spPr/>
    </dgm:pt>
    <dgm:pt modelId="{44DD30D9-DEC6-4AC0-B0D0-49D6782C6FB1}" type="pres">
      <dgm:prSet presAssocID="{90CE95F5-3A6D-450A-B381-715285633D1C}" presName="composite" presStyleCnt="0"/>
      <dgm:spPr/>
    </dgm:pt>
    <dgm:pt modelId="{0A339DA1-5BAC-4AFC-A903-4084672E12C1}" type="pres">
      <dgm:prSet presAssocID="{90CE95F5-3A6D-450A-B381-715285633D1C}" presName="LShape" presStyleLbl="alignNode1" presStyleIdx="4" presStyleCnt="11"/>
      <dgm:spPr/>
    </dgm:pt>
    <dgm:pt modelId="{BAC7BAFF-3E93-49A0-945A-F111533F56E3}" type="pres">
      <dgm:prSet presAssocID="{90CE95F5-3A6D-450A-B381-715285633D1C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183EC0-3C1D-45DA-9219-C25BBBA6BEA9}" type="pres">
      <dgm:prSet presAssocID="{90CE95F5-3A6D-450A-B381-715285633D1C}" presName="Triangle" presStyleLbl="alignNode1" presStyleIdx="5" presStyleCnt="11"/>
      <dgm:spPr/>
    </dgm:pt>
    <dgm:pt modelId="{CD6D84B1-6338-4A9B-87E2-12710D1EDE89}" type="pres">
      <dgm:prSet presAssocID="{8A498C27-7B3E-4CC0-8311-09C402E978D4}" presName="sibTrans" presStyleCnt="0"/>
      <dgm:spPr/>
    </dgm:pt>
    <dgm:pt modelId="{86518C2D-08C5-4722-AF6B-E940E9370C68}" type="pres">
      <dgm:prSet presAssocID="{8A498C27-7B3E-4CC0-8311-09C402E978D4}" presName="space" presStyleCnt="0"/>
      <dgm:spPr/>
    </dgm:pt>
    <dgm:pt modelId="{29CB1E54-3EC9-4C72-A6A0-123FADD9DA76}" type="pres">
      <dgm:prSet presAssocID="{7C1D25F4-3CAC-433F-BC4B-880EF731D85A}" presName="composite" presStyleCnt="0"/>
      <dgm:spPr/>
    </dgm:pt>
    <dgm:pt modelId="{9BE2819C-A959-43DC-B755-EBBFC9D1D4FF}" type="pres">
      <dgm:prSet presAssocID="{7C1D25F4-3CAC-433F-BC4B-880EF731D85A}" presName="LShape" presStyleLbl="alignNode1" presStyleIdx="6" presStyleCnt="11"/>
      <dgm:spPr/>
    </dgm:pt>
    <dgm:pt modelId="{FB2A0B1C-61A4-46F9-8E0A-C25925B867FA}" type="pres">
      <dgm:prSet presAssocID="{7C1D25F4-3CAC-433F-BC4B-880EF731D85A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971D05-EE5B-4A8A-A4FD-71B46E730337}" type="pres">
      <dgm:prSet presAssocID="{7C1D25F4-3CAC-433F-BC4B-880EF731D85A}" presName="Triangle" presStyleLbl="alignNode1" presStyleIdx="7" presStyleCnt="11"/>
      <dgm:spPr/>
    </dgm:pt>
    <dgm:pt modelId="{0E3AA046-0182-4639-8755-91DC53FB0781}" type="pres">
      <dgm:prSet presAssocID="{792DEAF9-5AA7-4221-BCE7-AD2820ED6012}" presName="sibTrans" presStyleCnt="0"/>
      <dgm:spPr/>
    </dgm:pt>
    <dgm:pt modelId="{A68836FB-C07C-4CF9-8FF2-BD91A758B23C}" type="pres">
      <dgm:prSet presAssocID="{792DEAF9-5AA7-4221-BCE7-AD2820ED6012}" presName="space" presStyleCnt="0"/>
      <dgm:spPr/>
    </dgm:pt>
    <dgm:pt modelId="{B4CC116E-F935-4FE9-8BF9-1A604E3DE9E0}" type="pres">
      <dgm:prSet presAssocID="{D516DA79-A614-45D5-B049-843062290780}" presName="composite" presStyleCnt="0"/>
      <dgm:spPr/>
    </dgm:pt>
    <dgm:pt modelId="{8D606B17-72C7-48E6-87F7-4996A7588F4F}" type="pres">
      <dgm:prSet presAssocID="{D516DA79-A614-45D5-B049-843062290780}" presName="LShape" presStyleLbl="alignNode1" presStyleIdx="8" presStyleCnt="11"/>
      <dgm:spPr/>
    </dgm:pt>
    <dgm:pt modelId="{A2A89AF2-22AE-4C35-A166-D68EA56ACEFE}" type="pres">
      <dgm:prSet presAssocID="{D516DA79-A614-45D5-B049-843062290780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BFE290-5963-4A03-AA3A-EF2DB3AD40B7}" type="pres">
      <dgm:prSet presAssocID="{D516DA79-A614-45D5-B049-843062290780}" presName="Triangle" presStyleLbl="alignNode1" presStyleIdx="9" presStyleCnt="11"/>
      <dgm:spPr/>
    </dgm:pt>
    <dgm:pt modelId="{A5D1B8EE-CC75-43A9-812F-9A3EC0E5B302}" type="pres">
      <dgm:prSet presAssocID="{D2D66AA6-13B8-435A-946D-0016B29A90EA}" presName="sibTrans" presStyleCnt="0"/>
      <dgm:spPr/>
    </dgm:pt>
    <dgm:pt modelId="{F5A129CE-787D-4FF4-8A56-FF8283870203}" type="pres">
      <dgm:prSet presAssocID="{D2D66AA6-13B8-435A-946D-0016B29A90EA}" presName="space" presStyleCnt="0"/>
      <dgm:spPr/>
    </dgm:pt>
    <dgm:pt modelId="{845BFFC5-D776-4996-A27D-5640E2FF6567}" type="pres">
      <dgm:prSet presAssocID="{62B290A7-3F4A-4252-BD2A-B171DA926C79}" presName="composite" presStyleCnt="0"/>
      <dgm:spPr/>
    </dgm:pt>
    <dgm:pt modelId="{B83E667F-D2E0-4AB7-880D-4C52EA8BBF8F}" type="pres">
      <dgm:prSet presAssocID="{62B290A7-3F4A-4252-BD2A-B171DA926C79}" presName="LShape" presStyleLbl="alignNode1" presStyleIdx="10" presStyleCnt="11"/>
      <dgm:spPr/>
    </dgm:pt>
    <dgm:pt modelId="{9373D711-7F47-4FCD-ABC4-30C50EEE992D}" type="pres">
      <dgm:prSet presAssocID="{62B290A7-3F4A-4252-BD2A-B171DA926C79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079491-4CE1-4DD0-A9E6-2A59B10945E8}" srcId="{A138E503-4AEF-41DE-80B6-7E98F83E2166}" destId="{83468B32-FEA5-478B-8E40-FEE04A742D7C}" srcOrd="0" destOrd="0" parTransId="{6EC193CD-AE1A-4646-969B-289A84609E78}" sibTransId="{DF1C91B6-06EE-48B5-87E5-5637DC628BDF}"/>
    <dgm:cxn modelId="{D6802AA8-3D89-4B9B-B299-D82FA8B93A05}" srcId="{A138E503-4AEF-41DE-80B6-7E98F83E2166}" destId="{B26454C9-D9F1-45F3-94CA-8B2DF02F67DA}" srcOrd="1" destOrd="0" parTransId="{E4508067-B319-44F8-AB97-2DF053A74210}" sibTransId="{6C32F342-69C2-45D6-B511-09A4DBE6C5D0}"/>
    <dgm:cxn modelId="{783228C1-75B9-4D08-8326-AE0797E7C0B3}" type="presOf" srcId="{90CE95F5-3A6D-450A-B381-715285633D1C}" destId="{BAC7BAFF-3E93-49A0-945A-F111533F56E3}" srcOrd="0" destOrd="0" presId="urn:microsoft.com/office/officeart/2009/3/layout/StepUpProcess"/>
    <dgm:cxn modelId="{9AD60B7F-97F2-4FE7-B431-5F1926679ECB}" srcId="{A138E503-4AEF-41DE-80B6-7E98F83E2166}" destId="{90CE95F5-3A6D-450A-B381-715285633D1C}" srcOrd="2" destOrd="0" parTransId="{EF8809EA-8D05-45B9-8917-125E13F7867F}" sibTransId="{8A498C27-7B3E-4CC0-8311-09C402E978D4}"/>
    <dgm:cxn modelId="{ECE44594-391D-4D0F-B4DB-7F0F637DD310}" srcId="{A138E503-4AEF-41DE-80B6-7E98F83E2166}" destId="{D516DA79-A614-45D5-B049-843062290780}" srcOrd="4" destOrd="0" parTransId="{B121BE46-7EE7-4C04-9F8F-327C5AC6114D}" sibTransId="{D2D66AA6-13B8-435A-946D-0016B29A90EA}"/>
    <dgm:cxn modelId="{D67B4219-16C4-4BE9-8EAA-F3D5C078AFE1}" type="presOf" srcId="{83468B32-FEA5-478B-8E40-FEE04A742D7C}" destId="{E2A6EC53-0FBC-43B2-BFC3-08694C364B85}" srcOrd="0" destOrd="0" presId="urn:microsoft.com/office/officeart/2009/3/layout/StepUpProcess"/>
    <dgm:cxn modelId="{810A4542-9AF0-462E-AD61-1A63F475FE45}" type="presOf" srcId="{7C1D25F4-3CAC-433F-BC4B-880EF731D85A}" destId="{FB2A0B1C-61A4-46F9-8E0A-C25925B867FA}" srcOrd="0" destOrd="0" presId="urn:microsoft.com/office/officeart/2009/3/layout/StepUpProcess"/>
    <dgm:cxn modelId="{04A3C243-E954-426D-90A2-E01972A47105}" srcId="{A138E503-4AEF-41DE-80B6-7E98F83E2166}" destId="{7C1D25F4-3CAC-433F-BC4B-880EF731D85A}" srcOrd="3" destOrd="0" parTransId="{D7033F4D-4137-4C4C-B239-90BA8EA83225}" sibTransId="{792DEAF9-5AA7-4221-BCE7-AD2820ED6012}"/>
    <dgm:cxn modelId="{AF79134A-4247-4EA6-9EED-E2BB07C9012F}" type="presOf" srcId="{62B290A7-3F4A-4252-BD2A-B171DA926C79}" destId="{9373D711-7F47-4FCD-ABC4-30C50EEE992D}" srcOrd="0" destOrd="0" presId="urn:microsoft.com/office/officeart/2009/3/layout/StepUpProcess"/>
    <dgm:cxn modelId="{FBEAE548-CBEF-48A4-9915-3B2F3D4FF80D}" srcId="{A138E503-4AEF-41DE-80B6-7E98F83E2166}" destId="{62B290A7-3F4A-4252-BD2A-B171DA926C79}" srcOrd="5" destOrd="0" parTransId="{3E4E9F63-CC90-4860-BC34-F12A7036232C}" sibTransId="{E7BE2ABE-582F-42CA-8455-F67183558C90}"/>
    <dgm:cxn modelId="{23C4D10F-6235-44B7-9430-8D21FB0086AD}" type="presOf" srcId="{D516DA79-A614-45D5-B049-843062290780}" destId="{A2A89AF2-22AE-4C35-A166-D68EA56ACEFE}" srcOrd="0" destOrd="0" presId="urn:microsoft.com/office/officeart/2009/3/layout/StepUpProcess"/>
    <dgm:cxn modelId="{ECA2C420-0A2F-4001-BFC9-0D8E40A27C62}" type="presOf" srcId="{B26454C9-D9F1-45F3-94CA-8B2DF02F67DA}" destId="{98B584F7-7805-4796-A351-F2EF6BEB2534}" srcOrd="0" destOrd="0" presId="urn:microsoft.com/office/officeart/2009/3/layout/StepUpProcess"/>
    <dgm:cxn modelId="{06A97779-8E43-4ACB-9084-68052C4D085B}" type="presOf" srcId="{A138E503-4AEF-41DE-80B6-7E98F83E2166}" destId="{7FE5D399-7DB2-41A9-8F51-E23E03AD501B}" srcOrd="0" destOrd="0" presId="urn:microsoft.com/office/officeart/2009/3/layout/StepUpProcess"/>
    <dgm:cxn modelId="{33E0802E-EBA2-41BF-8B06-34450335EA85}" type="presParOf" srcId="{7FE5D399-7DB2-41A9-8F51-E23E03AD501B}" destId="{C0AB148A-450A-4E2C-9FD7-FCC2FC23F885}" srcOrd="0" destOrd="0" presId="urn:microsoft.com/office/officeart/2009/3/layout/StepUpProcess"/>
    <dgm:cxn modelId="{20E1D101-26BE-4A71-B149-DADD8B406495}" type="presParOf" srcId="{C0AB148A-450A-4E2C-9FD7-FCC2FC23F885}" destId="{ACD6C31C-55B8-4268-B7ED-F45EE65CB17D}" srcOrd="0" destOrd="0" presId="urn:microsoft.com/office/officeart/2009/3/layout/StepUpProcess"/>
    <dgm:cxn modelId="{793F5AB3-1ABA-47F3-B588-4666F2BB080D}" type="presParOf" srcId="{C0AB148A-450A-4E2C-9FD7-FCC2FC23F885}" destId="{E2A6EC53-0FBC-43B2-BFC3-08694C364B85}" srcOrd="1" destOrd="0" presId="urn:microsoft.com/office/officeart/2009/3/layout/StepUpProcess"/>
    <dgm:cxn modelId="{85893A3D-5910-4671-B793-2B03467CEFEC}" type="presParOf" srcId="{C0AB148A-450A-4E2C-9FD7-FCC2FC23F885}" destId="{029CD5CE-DD83-4A2A-85CC-65EBB79D7757}" srcOrd="2" destOrd="0" presId="urn:microsoft.com/office/officeart/2009/3/layout/StepUpProcess"/>
    <dgm:cxn modelId="{15B7529A-9911-430F-9C0C-7D31225C4F79}" type="presParOf" srcId="{7FE5D399-7DB2-41A9-8F51-E23E03AD501B}" destId="{B3AF4E43-5EEB-4004-85E1-01BF43A0628D}" srcOrd="1" destOrd="0" presId="urn:microsoft.com/office/officeart/2009/3/layout/StepUpProcess"/>
    <dgm:cxn modelId="{41F4D97F-BC5C-4350-8820-E31BAB79FDE0}" type="presParOf" srcId="{B3AF4E43-5EEB-4004-85E1-01BF43A0628D}" destId="{3E907FA0-2B90-4976-BEDF-B0EEB520B72E}" srcOrd="0" destOrd="0" presId="urn:microsoft.com/office/officeart/2009/3/layout/StepUpProcess"/>
    <dgm:cxn modelId="{246C07EF-6657-46F9-BBD9-2149BCF13753}" type="presParOf" srcId="{7FE5D399-7DB2-41A9-8F51-E23E03AD501B}" destId="{E92AC36D-EA18-40B9-94D2-3F5E8EEA6A52}" srcOrd="2" destOrd="0" presId="urn:microsoft.com/office/officeart/2009/3/layout/StepUpProcess"/>
    <dgm:cxn modelId="{783E656A-0FFF-4F49-9115-8CCCE8D792B8}" type="presParOf" srcId="{E92AC36D-EA18-40B9-94D2-3F5E8EEA6A52}" destId="{3AB07685-2C4F-4D1A-9B5F-372449F4913C}" srcOrd="0" destOrd="0" presId="urn:microsoft.com/office/officeart/2009/3/layout/StepUpProcess"/>
    <dgm:cxn modelId="{5D96CC36-E267-4BAC-9FF2-A52D4E127EA4}" type="presParOf" srcId="{E92AC36D-EA18-40B9-94D2-3F5E8EEA6A52}" destId="{98B584F7-7805-4796-A351-F2EF6BEB2534}" srcOrd="1" destOrd="0" presId="urn:microsoft.com/office/officeart/2009/3/layout/StepUpProcess"/>
    <dgm:cxn modelId="{9189F2A8-1380-49DF-A903-4FE26ACB6393}" type="presParOf" srcId="{E92AC36D-EA18-40B9-94D2-3F5E8EEA6A52}" destId="{FC1659DA-12EC-486C-B00F-97534A5FA28D}" srcOrd="2" destOrd="0" presId="urn:microsoft.com/office/officeart/2009/3/layout/StepUpProcess"/>
    <dgm:cxn modelId="{773E4921-E2DE-4149-88BC-A7625B48AD17}" type="presParOf" srcId="{7FE5D399-7DB2-41A9-8F51-E23E03AD501B}" destId="{24F2829F-07DF-4C14-A500-882EC96DDF9C}" srcOrd="3" destOrd="0" presId="urn:microsoft.com/office/officeart/2009/3/layout/StepUpProcess"/>
    <dgm:cxn modelId="{94FCC7EE-E729-412F-872C-58E1B95B6B57}" type="presParOf" srcId="{24F2829F-07DF-4C14-A500-882EC96DDF9C}" destId="{375213DA-D27F-4F69-9063-0839B8B15352}" srcOrd="0" destOrd="0" presId="urn:microsoft.com/office/officeart/2009/3/layout/StepUpProcess"/>
    <dgm:cxn modelId="{2B53709C-D934-4BBF-82E1-881928B670D0}" type="presParOf" srcId="{7FE5D399-7DB2-41A9-8F51-E23E03AD501B}" destId="{44DD30D9-DEC6-4AC0-B0D0-49D6782C6FB1}" srcOrd="4" destOrd="0" presId="urn:microsoft.com/office/officeart/2009/3/layout/StepUpProcess"/>
    <dgm:cxn modelId="{1AE29B9D-24F4-4C04-97B1-C3079DF12178}" type="presParOf" srcId="{44DD30D9-DEC6-4AC0-B0D0-49D6782C6FB1}" destId="{0A339DA1-5BAC-4AFC-A903-4084672E12C1}" srcOrd="0" destOrd="0" presId="urn:microsoft.com/office/officeart/2009/3/layout/StepUpProcess"/>
    <dgm:cxn modelId="{9FB75EC1-B2FE-4F2C-ADDE-149506403233}" type="presParOf" srcId="{44DD30D9-DEC6-4AC0-B0D0-49D6782C6FB1}" destId="{BAC7BAFF-3E93-49A0-945A-F111533F56E3}" srcOrd="1" destOrd="0" presId="urn:microsoft.com/office/officeart/2009/3/layout/StepUpProcess"/>
    <dgm:cxn modelId="{6A6E867E-9F48-4B02-8348-E0240EF3A1D3}" type="presParOf" srcId="{44DD30D9-DEC6-4AC0-B0D0-49D6782C6FB1}" destId="{CA183EC0-3C1D-45DA-9219-C25BBBA6BEA9}" srcOrd="2" destOrd="0" presId="urn:microsoft.com/office/officeart/2009/3/layout/StepUpProcess"/>
    <dgm:cxn modelId="{F4873CCB-95CC-43E7-8E1A-35B22308FCBF}" type="presParOf" srcId="{7FE5D399-7DB2-41A9-8F51-E23E03AD501B}" destId="{CD6D84B1-6338-4A9B-87E2-12710D1EDE89}" srcOrd="5" destOrd="0" presId="urn:microsoft.com/office/officeart/2009/3/layout/StepUpProcess"/>
    <dgm:cxn modelId="{5FC107FA-4EF8-466F-85DB-AAAC252E4C0E}" type="presParOf" srcId="{CD6D84B1-6338-4A9B-87E2-12710D1EDE89}" destId="{86518C2D-08C5-4722-AF6B-E940E9370C68}" srcOrd="0" destOrd="0" presId="urn:microsoft.com/office/officeart/2009/3/layout/StepUpProcess"/>
    <dgm:cxn modelId="{19B4F6F5-7DAF-47EB-827F-E9441BCE5A9E}" type="presParOf" srcId="{7FE5D399-7DB2-41A9-8F51-E23E03AD501B}" destId="{29CB1E54-3EC9-4C72-A6A0-123FADD9DA76}" srcOrd="6" destOrd="0" presId="urn:microsoft.com/office/officeart/2009/3/layout/StepUpProcess"/>
    <dgm:cxn modelId="{33808EB1-34B1-4B30-8DC0-8B68F90A6B48}" type="presParOf" srcId="{29CB1E54-3EC9-4C72-A6A0-123FADD9DA76}" destId="{9BE2819C-A959-43DC-B755-EBBFC9D1D4FF}" srcOrd="0" destOrd="0" presId="urn:microsoft.com/office/officeart/2009/3/layout/StepUpProcess"/>
    <dgm:cxn modelId="{73104642-347F-46CA-B8A2-DBDE79DCB2DD}" type="presParOf" srcId="{29CB1E54-3EC9-4C72-A6A0-123FADD9DA76}" destId="{FB2A0B1C-61A4-46F9-8E0A-C25925B867FA}" srcOrd="1" destOrd="0" presId="urn:microsoft.com/office/officeart/2009/3/layout/StepUpProcess"/>
    <dgm:cxn modelId="{745817DF-1CBE-4F3B-8269-35DA584FC345}" type="presParOf" srcId="{29CB1E54-3EC9-4C72-A6A0-123FADD9DA76}" destId="{B1971D05-EE5B-4A8A-A4FD-71B46E730337}" srcOrd="2" destOrd="0" presId="urn:microsoft.com/office/officeart/2009/3/layout/StepUpProcess"/>
    <dgm:cxn modelId="{CE0DB8A9-93DF-4DBE-8342-880ADBD75E38}" type="presParOf" srcId="{7FE5D399-7DB2-41A9-8F51-E23E03AD501B}" destId="{0E3AA046-0182-4639-8755-91DC53FB0781}" srcOrd="7" destOrd="0" presId="urn:microsoft.com/office/officeart/2009/3/layout/StepUpProcess"/>
    <dgm:cxn modelId="{D8CC64C8-A78E-4B3E-9A74-FA4486B51BE5}" type="presParOf" srcId="{0E3AA046-0182-4639-8755-91DC53FB0781}" destId="{A68836FB-C07C-4CF9-8FF2-BD91A758B23C}" srcOrd="0" destOrd="0" presId="urn:microsoft.com/office/officeart/2009/3/layout/StepUpProcess"/>
    <dgm:cxn modelId="{5F51F49F-03CA-4927-8E81-782C9228D2FD}" type="presParOf" srcId="{7FE5D399-7DB2-41A9-8F51-E23E03AD501B}" destId="{B4CC116E-F935-4FE9-8BF9-1A604E3DE9E0}" srcOrd="8" destOrd="0" presId="urn:microsoft.com/office/officeart/2009/3/layout/StepUpProcess"/>
    <dgm:cxn modelId="{5CB248BB-4755-4582-B684-FAECA8005C93}" type="presParOf" srcId="{B4CC116E-F935-4FE9-8BF9-1A604E3DE9E0}" destId="{8D606B17-72C7-48E6-87F7-4996A7588F4F}" srcOrd="0" destOrd="0" presId="urn:microsoft.com/office/officeart/2009/3/layout/StepUpProcess"/>
    <dgm:cxn modelId="{9F094508-0F8F-4EF5-AB5A-A39983930D9E}" type="presParOf" srcId="{B4CC116E-F935-4FE9-8BF9-1A604E3DE9E0}" destId="{A2A89AF2-22AE-4C35-A166-D68EA56ACEFE}" srcOrd="1" destOrd="0" presId="urn:microsoft.com/office/officeart/2009/3/layout/StepUpProcess"/>
    <dgm:cxn modelId="{DC70F6F1-892D-43A9-BA5A-49C9406F4586}" type="presParOf" srcId="{B4CC116E-F935-4FE9-8BF9-1A604E3DE9E0}" destId="{8CBFE290-5963-4A03-AA3A-EF2DB3AD40B7}" srcOrd="2" destOrd="0" presId="urn:microsoft.com/office/officeart/2009/3/layout/StepUpProcess"/>
    <dgm:cxn modelId="{8E642167-5CBC-4FD0-94CF-AB89233A1A76}" type="presParOf" srcId="{7FE5D399-7DB2-41A9-8F51-E23E03AD501B}" destId="{A5D1B8EE-CC75-43A9-812F-9A3EC0E5B302}" srcOrd="9" destOrd="0" presId="urn:microsoft.com/office/officeart/2009/3/layout/StepUpProcess"/>
    <dgm:cxn modelId="{434E4953-6DBB-4FD2-82E2-287E1BF6FE4D}" type="presParOf" srcId="{A5D1B8EE-CC75-43A9-812F-9A3EC0E5B302}" destId="{F5A129CE-787D-4FF4-8A56-FF8283870203}" srcOrd="0" destOrd="0" presId="urn:microsoft.com/office/officeart/2009/3/layout/StepUpProcess"/>
    <dgm:cxn modelId="{DBBB56BD-CEEE-4B9A-9592-9E9F39009586}" type="presParOf" srcId="{7FE5D399-7DB2-41A9-8F51-E23E03AD501B}" destId="{845BFFC5-D776-4996-A27D-5640E2FF6567}" srcOrd="10" destOrd="0" presId="urn:microsoft.com/office/officeart/2009/3/layout/StepUpProcess"/>
    <dgm:cxn modelId="{12A06B59-4627-4A0A-A68E-3023269AFE73}" type="presParOf" srcId="{845BFFC5-D776-4996-A27D-5640E2FF6567}" destId="{B83E667F-D2E0-4AB7-880D-4C52EA8BBF8F}" srcOrd="0" destOrd="0" presId="urn:microsoft.com/office/officeart/2009/3/layout/StepUpProcess"/>
    <dgm:cxn modelId="{03873A41-44D0-46A5-8C03-85A6903ED4FF}" type="presParOf" srcId="{845BFFC5-D776-4996-A27D-5640E2FF6567}" destId="{9373D711-7F47-4FCD-ABC4-30C50EEE992D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09213-578A-41AA-BBD4-741D20B70FD1}">
      <dsp:nvSpPr>
        <dsp:cNvPr id="0" name=""/>
        <dsp:cNvSpPr/>
      </dsp:nvSpPr>
      <dsp:spPr>
        <a:xfrm>
          <a:off x="-6846431" y="-1046786"/>
          <a:ext cx="8148143" cy="8148143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B4E71-AF53-49E8-8B3D-648B5655415D}">
      <dsp:nvSpPr>
        <dsp:cNvPr id="0" name=""/>
        <dsp:cNvSpPr/>
      </dsp:nvSpPr>
      <dsp:spPr>
        <a:xfrm>
          <a:off x="681094" y="465475"/>
          <a:ext cx="10555824" cy="93143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32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Filière de l’huile d’olive en Tunisie et en Italie</a:t>
          </a:r>
        </a:p>
      </dsp:txBody>
      <dsp:txXfrm>
        <a:off x="681094" y="465475"/>
        <a:ext cx="10555824" cy="931435"/>
      </dsp:txXfrm>
    </dsp:sp>
    <dsp:sp modelId="{F55C98A7-D057-4808-985E-E3B6F831B3EB}">
      <dsp:nvSpPr>
        <dsp:cNvPr id="0" name=""/>
        <dsp:cNvSpPr/>
      </dsp:nvSpPr>
      <dsp:spPr>
        <a:xfrm>
          <a:off x="98947" y="349046"/>
          <a:ext cx="1164294" cy="116429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4BEB7-E2B4-4A89-8242-73DB455A3806}">
      <dsp:nvSpPr>
        <dsp:cNvPr id="0" name=""/>
        <dsp:cNvSpPr/>
      </dsp:nvSpPr>
      <dsp:spPr>
        <a:xfrm>
          <a:off x="1215107" y="1862870"/>
          <a:ext cx="10021811" cy="931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32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Caractéristiques des zones du projet SERVAGRI </a:t>
          </a:r>
        </a:p>
      </dsp:txBody>
      <dsp:txXfrm>
        <a:off x="1215107" y="1862870"/>
        <a:ext cx="10021811" cy="931435"/>
      </dsp:txXfrm>
    </dsp:sp>
    <dsp:sp modelId="{0294C839-5AF6-44B4-99FE-88757D8E6659}">
      <dsp:nvSpPr>
        <dsp:cNvPr id="0" name=""/>
        <dsp:cNvSpPr/>
      </dsp:nvSpPr>
      <dsp:spPr>
        <a:xfrm>
          <a:off x="632960" y="1746441"/>
          <a:ext cx="1164294" cy="1164294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A53DDBED-01B3-4509-9BFE-EDAF478C915A}">
      <dsp:nvSpPr>
        <dsp:cNvPr id="0" name=""/>
        <dsp:cNvSpPr/>
      </dsp:nvSpPr>
      <dsp:spPr>
        <a:xfrm>
          <a:off x="1215107" y="3260265"/>
          <a:ext cx="10021811" cy="93143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32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Création d’un CLUSTER SERVAGRI</a:t>
          </a:r>
        </a:p>
      </dsp:txBody>
      <dsp:txXfrm>
        <a:off x="1215107" y="3260265"/>
        <a:ext cx="10021811" cy="931435"/>
      </dsp:txXfrm>
    </dsp:sp>
    <dsp:sp modelId="{6AF4F5C5-8287-47FB-B08B-7F50DAE6FAEA}">
      <dsp:nvSpPr>
        <dsp:cNvPr id="0" name=""/>
        <dsp:cNvSpPr/>
      </dsp:nvSpPr>
      <dsp:spPr>
        <a:xfrm>
          <a:off x="632960" y="3143835"/>
          <a:ext cx="1164294" cy="1164294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059F23A3-61C3-4603-B155-5789269C76DC}">
      <dsp:nvSpPr>
        <dsp:cNvPr id="0" name=""/>
        <dsp:cNvSpPr/>
      </dsp:nvSpPr>
      <dsp:spPr>
        <a:xfrm>
          <a:off x="667054" y="4683246"/>
          <a:ext cx="10555824" cy="93143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32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Recommandations</a:t>
          </a:r>
          <a:r>
            <a:rPr lang="en-US" sz="28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pour la creation d’un cluster</a:t>
          </a:r>
          <a:endParaRPr lang="en-US" sz="39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7054" y="4683246"/>
        <a:ext cx="10555824" cy="931435"/>
      </dsp:txXfrm>
    </dsp:sp>
    <dsp:sp modelId="{4A76AB98-C57E-4C98-B894-B89CDEBEBA75}">
      <dsp:nvSpPr>
        <dsp:cNvPr id="0" name=""/>
        <dsp:cNvSpPr/>
      </dsp:nvSpPr>
      <dsp:spPr>
        <a:xfrm>
          <a:off x="98947" y="4541230"/>
          <a:ext cx="1164294" cy="1164294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1494D-DA72-4B30-B734-73C58EA7F924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C8F73-D1A2-4CBE-BD4B-EF90DD8F1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685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54CD9-36FC-40CA-BBB3-A63753E2C5EB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0425" y="1122363"/>
            <a:ext cx="5381625" cy="3027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18039"/>
            <a:ext cx="5681980" cy="35329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E0CB3-D24C-47CC-B731-C42A89E528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82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E0CB3-D24C-47CC-B731-C42A89E528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49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E0CB3-D24C-47CC-B731-C42A89E528E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12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C184-4A79-40F6-A5A4-A0E2083272B4}" type="datetime1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Mohamed_Kefi_CERTE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31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79A2-DA3C-4920-A12C-7F0C7077A2FF}" type="datetime1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Mohamed_Kefi_CERTE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12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08F8-BC59-4674-BAFB-5D75B3F0294A}" type="datetime1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Mohamed_Kefi_CERTE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89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AFDC-9456-4860-A6DE-5FDA2CA82010}" type="datetime1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Mohamed_Kefi_CERTE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75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F5ED-75A9-490B-90EB-19CC0A52C1C9}" type="datetime1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Mohamed_Kefi_CERTE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15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7487-EE6C-4D40-8CD2-7E23069B6D74}" type="datetime1">
              <a:rPr lang="fr-FR" smtClean="0"/>
              <a:t>20/11/2023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Mohamed_Kefi_CERTE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50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51CB-327E-416C-B4A7-F3A0F6F590E8}" type="datetime1">
              <a:rPr lang="fr-FR" smtClean="0"/>
              <a:t>20/11/2023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Mohamed_Kefi_CERTE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44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98A3-5BA9-4DD7-9D17-E49B45E9C029}" type="datetime1">
              <a:rPr lang="fr-FR" smtClean="0"/>
              <a:t>20/11/2023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Mohamed_Kefi_CERTE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63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7A7-5CF1-4264-BCEB-31AC50DA3AB6}" type="datetime1">
              <a:rPr lang="fr-FR" smtClean="0"/>
              <a:t>20/11/2023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Mohamed_Kefi_CERTE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7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B67-5BD5-4448-864A-28BD387300DB}" type="datetime1">
              <a:rPr lang="fr-FR" smtClean="0"/>
              <a:t>20/11/2023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Mohamed_Kefi_CERTE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60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8E14-499A-4068-AD6C-B47E52124996}" type="datetime1">
              <a:rPr lang="fr-FR" smtClean="0"/>
              <a:t>20/11/2023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Mohamed_Kefi_CERTE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13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F5CD4-AEBB-47DB-ACB2-234812239D05}" type="datetime1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Mohamed_Kefi_CERTE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3D6A-3F78-4C2A-9134-556D0A718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0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hamed.kefi@certe.rnrt.t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hyperlink" Target="mailto:mohamed.kefi@certe.rnrt.t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165" y="1999878"/>
            <a:ext cx="11444749" cy="1622835"/>
          </a:xfrm>
        </p:spPr>
        <p:txBody>
          <a:bodyPr>
            <a:normAutofit/>
          </a:bodyPr>
          <a:lstStyle/>
          <a:p>
            <a:r>
              <a:rPr lang="fr-FR" sz="4400" b="1" dirty="0" smtClean="0"/>
              <a:t>Clusters : le moteur du réseautage et de la qualification de la filière oléicole </a:t>
            </a:r>
            <a:endParaRPr lang="fr-FR" sz="4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6540" y="3727096"/>
            <a:ext cx="9144000" cy="885736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sz="3600" dirty="0"/>
              <a:t>Dr. Mohamed KEFI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1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667000" y="1048333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/>
                </a:solidFill>
              </a:rPr>
              <a:t>Evènement de dissémination – 23 Novembre 2023 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9775" y="1385206"/>
            <a:ext cx="8537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/>
              <a:t>« Qualification des filières oléicoles : Connecter les acteurs, renforcer les liens »</a:t>
            </a:r>
            <a:endParaRPr lang="fr-FR" sz="2000" b="1" dirty="0"/>
          </a:p>
        </p:txBody>
      </p:sp>
      <p:pic>
        <p:nvPicPr>
          <p:cNvPr id="8" name="Image 7" descr="E:\backup\Toshiba2\Projet-application\Projet-new_a_developperKashiwagi\photos_terrain_06-01\Kairouan_Bouhajla_06-01\IMG_06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34" y="5048849"/>
            <a:ext cx="3606967" cy="17028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786446" y="4535307"/>
            <a:ext cx="294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mohamed.kefi@certe.rnrt.tn</a:t>
            </a:r>
            <a:r>
              <a:rPr lang="fr-FR" dirty="0"/>
              <a:t> 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8270C9F-67F9-0D4A-C97E-52E38C4E32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665" t="86516" b="4660"/>
          <a:stretch/>
        </p:blipFill>
        <p:spPr>
          <a:xfrm>
            <a:off x="149297" y="6001622"/>
            <a:ext cx="1289538" cy="7198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B7989E1-65AD-A102-9572-922E9F107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0929" y="7725"/>
            <a:ext cx="1385742" cy="13819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7" y="73362"/>
            <a:ext cx="9842012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1710" y="743239"/>
            <a:ext cx="11844098" cy="5520892"/>
          </a:xfrm>
        </p:spPr>
        <p:txBody>
          <a:bodyPr/>
          <a:lstStyle/>
          <a:p>
            <a:pPr algn="just"/>
            <a:r>
              <a:rPr lang="fr-FR" b="1" dirty="0"/>
              <a:t>Définition du concept de </a:t>
            </a:r>
            <a:r>
              <a:rPr lang="fr-FR" b="1" dirty="0" smtClean="0"/>
              <a:t>Cluster</a:t>
            </a:r>
            <a:endParaRPr lang="fr-FR" b="1" dirty="0"/>
          </a:p>
          <a:p>
            <a:pPr lvl="1" algn="just"/>
            <a:r>
              <a:rPr lang="fr-FR" dirty="0"/>
              <a:t>Le concept de cluster est le résultat de l'observation des tendances spontanées des entreprises </a:t>
            </a:r>
            <a:r>
              <a:rPr lang="fr-FR" b="1" dirty="0">
                <a:solidFill>
                  <a:srgbClr val="FF0000"/>
                </a:solidFill>
              </a:rPr>
              <a:t>à se réunir et à se regrouper </a:t>
            </a:r>
            <a:r>
              <a:rPr lang="fr-FR" dirty="0"/>
              <a:t>pour partager </a:t>
            </a:r>
            <a:r>
              <a:rPr lang="fr-FR" b="1" dirty="0">
                <a:solidFill>
                  <a:srgbClr val="FF0000"/>
                </a:solidFill>
              </a:rPr>
              <a:t>des avantages pertinents </a:t>
            </a:r>
            <a:r>
              <a:rPr lang="fr-FR" dirty="0"/>
              <a:t>en relation </a:t>
            </a:r>
            <a:r>
              <a:rPr lang="fr-FR" b="1" dirty="0">
                <a:solidFill>
                  <a:srgbClr val="FF0000"/>
                </a:solidFill>
              </a:rPr>
              <a:t>avec leur proximité </a:t>
            </a:r>
            <a:r>
              <a:rPr lang="fr-FR" dirty="0"/>
              <a:t>et à </a:t>
            </a:r>
            <a:r>
              <a:rPr lang="fr-FR" b="1" dirty="0">
                <a:solidFill>
                  <a:srgbClr val="FF0000"/>
                </a:solidFill>
              </a:rPr>
              <a:t>la nature de leurs liens économiques </a:t>
            </a:r>
            <a:r>
              <a:rPr lang="fr-FR" dirty="0"/>
              <a:t>(Pommier, 2014). </a:t>
            </a:r>
          </a:p>
          <a:p>
            <a:pPr lvl="1" algn="just"/>
            <a:r>
              <a:rPr lang="fr-FR" dirty="0"/>
              <a:t>Un cluster peut être défini comme un </a:t>
            </a:r>
            <a:r>
              <a:rPr lang="fr-FR" b="1" dirty="0">
                <a:solidFill>
                  <a:srgbClr val="FF0000"/>
                </a:solidFill>
              </a:rPr>
              <a:t>regroupement géographique d'entreprises et d'institutions</a:t>
            </a:r>
            <a:r>
              <a:rPr lang="fr-FR" dirty="0"/>
              <a:t> liées entre elles par des interactions et des complémentarités.</a:t>
            </a:r>
          </a:p>
          <a:p>
            <a:pPr lvl="1" algn="just"/>
            <a:r>
              <a:rPr lang="fr-FR" dirty="0"/>
              <a:t>Un cluster est </a:t>
            </a:r>
            <a:r>
              <a:rPr lang="fr-FR" b="1" dirty="0">
                <a:solidFill>
                  <a:srgbClr val="FF0000"/>
                </a:solidFill>
              </a:rPr>
              <a:t>un regroupement </a:t>
            </a:r>
            <a:r>
              <a:rPr lang="fr-FR" dirty="0"/>
              <a:t>d'entreprises, d'organisations et d'institutions travaillant ensemble dans </a:t>
            </a:r>
            <a:r>
              <a:rPr lang="fr-FR" b="1" dirty="0">
                <a:solidFill>
                  <a:srgbClr val="FF0000"/>
                </a:solidFill>
              </a:rPr>
              <a:t>le même secteur</a:t>
            </a:r>
            <a:r>
              <a:rPr lang="fr-FR" dirty="0"/>
              <a:t> pour améliorer </a:t>
            </a:r>
            <a:r>
              <a:rPr lang="fr-FR" b="1" dirty="0">
                <a:solidFill>
                  <a:srgbClr val="FF0000"/>
                </a:solidFill>
              </a:rPr>
              <a:t>leur compétitivité </a:t>
            </a:r>
            <a:r>
              <a:rPr lang="fr-FR" dirty="0"/>
              <a:t>et leur </a:t>
            </a:r>
            <a:r>
              <a:rPr lang="fr-FR" b="1" dirty="0">
                <a:solidFill>
                  <a:srgbClr val="FF0000"/>
                </a:solidFill>
              </a:rPr>
              <a:t>rentabilité.</a:t>
            </a:r>
          </a:p>
          <a:p>
            <a:pPr marL="228600" lvl="1" algn="just">
              <a:spcBef>
                <a:spcPts val="1000"/>
              </a:spcBef>
            </a:pPr>
            <a:r>
              <a:rPr lang="fr-FR" sz="2800" b="1" dirty="0"/>
              <a:t>Avantages </a:t>
            </a:r>
          </a:p>
          <a:p>
            <a:pPr marL="685800" lvl="2" algn="just">
              <a:spcBef>
                <a:spcPts val="1000"/>
              </a:spcBef>
            </a:pPr>
            <a:r>
              <a:rPr lang="fr-FR" b="1" dirty="0">
                <a:solidFill>
                  <a:srgbClr val="FF0000"/>
                </a:solidFill>
              </a:rPr>
              <a:t>Partage des coûts</a:t>
            </a:r>
            <a:r>
              <a:rPr lang="fr-FR" dirty="0"/>
              <a:t>, des connaissances techniques et scientifiques, des pratiques durables, des innovations en production et distribution, …</a:t>
            </a:r>
          </a:p>
          <a:p>
            <a:pPr marL="685800" lvl="2" algn="just">
              <a:spcBef>
                <a:spcPts val="1000"/>
              </a:spcBef>
            </a:pPr>
            <a:r>
              <a:rPr lang="fr-FR" dirty="0"/>
              <a:t>Les clusters </a:t>
            </a:r>
            <a:r>
              <a:rPr lang="fr-FR" b="1" dirty="0">
                <a:solidFill>
                  <a:srgbClr val="FF0000"/>
                </a:solidFill>
              </a:rPr>
              <a:t>favorisent également </a:t>
            </a:r>
            <a:r>
              <a:rPr lang="fr-FR" dirty="0"/>
              <a:t>les liens sociaux, la durabilité environnementale, la croissance économique et la création d'emplois.</a:t>
            </a:r>
            <a:endParaRPr lang="fr-FR" b="1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10</a:t>
            </a:fld>
            <a:endParaRPr lang="fr-F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16192" y="67963"/>
            <a:ext cx="93513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solidFill>
                  <a:schemeClr val="accent2"/>
                </a:solidFill>
              </a:rPr>
              <a:t>Création d’un Cluster SERVAGRI (1)</a:t>
            </a:r>
          </a:p>
        </p:txBody>
      </p:sp>
      <p:sp>
        <p:nvSpPr>
          <p:cNvPr id="6" name="object 3"/>
          <p:cNvSpPr/>
          <p:nvPr/>
        </p:nvSpPr>
        <p:spPr>
          <a:xfrm>
            <a:off x="116192" y="659712"/>
            <a:ext cx="10544774" cy="45719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881" y="0"/>
                </a:lnTo>
              </a:path>
            </a:pathLst>
          </a:custGeom>
          <a:ln w="28956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169458" y="5947996"/>
            <a:ext cx="774550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20212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Les clusters sont de plus en plus utilisés en Tunisie pour stimuler l'innovation et renforcer la compétitivité des entreprises locales</a:t>
            </a:r>
            <a:endParaRPr lang="fr-FR" sz="20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85C7DAE-9500-632B-E06F-C20E6D46A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65" t="86516" b="4660"/>
          <a:stretch/>
        </p:blipFill>
        <p:spPr>
          <a:xfrm>
            <a:off x="10902462" y="5636497"/>
            <a:ext cx="1289538" cy="7198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>
          <a:xfrm>
            <a:off x="11163668" y="67963"/>
            <a:ext cx="912140" cy="9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11</a:t>
            </a:fld>
            <a:endParaRPr lang="fr-F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16192" y="67963"/>
            <a:ext cx="93513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solidFill>
                  <a:schemeClr val="accent2"/>
                </a:solidFill>
              </a:rPr>
              <a:t>Création d’un Cluster SERVAGRI (2)</a:t>
            </a:r>
          </a:p>
        </p:txBody>
      </p:sp>
      <p:sp>
        <p:nvSpPr>
          <p:cNvPr id="6" name="object 3"/>
          <p:cNvSpPr/>
          <p:nvPr/>
        </p:nvSpPr>
        <p:spPr>
          <a:xfrm>
            <a:off x="116192" y="659712"/>
            <a:ext cx="10544774" cy="45719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881" y="0"/>
                </a:lnTo>
              </a:path>
            </a:pathLst>
          </a:custGeom>
          <a:ln w="28956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359917"/>
              </p:ext>
            </p:extLst>
          </p:nvPr>
        </p:nvGraphicFramePr>
        <p:xfrm>
          <a:off x="231470" y="1478336"/>
          <a:ext cx="11844338" cy="552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2410355" y="730358"/>
            <a:ext cx="695722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2800" b="1" dirty="0"/>
              <a:t>Etapes de création d’un cluster huile d’olive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192" y="2456594"/>
            <a:ext cx="2142914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20212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Producteurs d'huile d'olive, Transformateurs, distributeurs, les Exportateurs, associations professionnelles, organismes gouvernementaux, centres de recherche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1966271" y="5557415"/>
            <a:ext cx="4439793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fr-FR" sz="1200" dirty="0">
                <a:solidFill>
                  <a:srgbClr val="20212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Création d'un centre d'excellence dédié à l'huile d'olive ; promotion de la qualité de l'huile d'olive sur les marchés nationaux et internationaux ; renforcement de la compétitivité des entreprises spécialisées dans l'oléiculture 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8323" y="2444430"/>
            <a:ext cx="3150304" cy="73866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20212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Nomination d'un comité directeur chargé de superviser les activités du cluster ; Répartition des rôles</a:t>
            </a:r>
            <a:r>
              <a:rPr lang="fr-FR" dirty="0">
                <a:solidFill>
                  <a:srgbClr val="202124"/>
                </a:solidFill>
                <a:latin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53035" y="3908574"/>
            <a:ext cx="4346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93862" y="5144590"/>
            <a:ext cx="4346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186168" y="3241424"/>
            <a:ext cx="4346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78627" y="4571362"/>
            <a:ext cx="2877671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20212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Augmentation de la production d'huile d'olive ; Amélioration de la qualité ; Augmentation des exportations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12838" y="4139407"/>
            <a:ext cx="4346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7452" y="1344291"/>
            <a:ext cx="2126295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20212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Programme de formation, de commercialisation, R&amp;D pour l’innovation, ...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564945" y="2255371"/>
            <a:ext cx="4346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99090" y="3493076"/>
            <a:ext cx="1976718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20212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Ressources financières, techniques</a:t>
            </a:r>
          </a:p>
          <a:p>
            <a:pPr algn="ctr"/>
            <a:r>
              <a:rPr lang="fr-FR" sz="1200" dirty="0">
                <a:solidFill>
                  <a:srgbClr val="20212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et humaines ; </a:t>
            </a:r>
          </a:p>
          <a:p>
            <a:pPr algn="ctr"/>
            <a:r>
              <a:rPr lang="fr-FR" sz="1200" dirty="0">
                <a:solidFill>
                  <a:srgbClr val="20212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Partage des coûts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986334" y="3056758"/>
            <a:ext cx="4346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28D5C12-9E8E-A6DA-677F-04444B7D99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665" t="86516" b="4660"/>
          <a:stretch/>
        </p:blipFill>
        <p:spPr>
          <a:xfrm>
            <a:off x="10902462" y="5636497"/>
            <a:ext cx="1289538" cy="71985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>
          <a:xfrm>
            <a:off x="11091161" y="120537"/>
            <a:ext cx="912140" cy="9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12</a:t>
            </a:fld>
            <a:endParaRPr lang="fr-FR"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116192" y="67963"/>
            <a:ext cx="93513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solidFill>
                  <a:schemeClr val="accent2"/>
                </a:solidFill>
              </a:rPr>
              <a:t>Création d’un Cluster SERVAGRI (3)</a:t>
            </a:r>
          </a:p>
        </p:txBody>
      </p:sp>
      <p:sp>
        <p:nvSpPr>
          <p:cNvPr id="7" name="object 3"/>
          <p:cNvSpPr/>
          <p:nvPr/>
        </p:nvSpPr>
        <p:spPr>
          <a:xfrm>
            <a:off x="116192" y="659712"/>
            <a:ext cx="10544774" cy="45719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881" y="0"/>
                </a:lnTo>
              </a:path>
            </a:pathLst>
          </a:custGeom>
          <a:ln w="28956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92577" y="730358"/>
            <a:ext cx="1077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fr-FR" sz="2400" b="1" dirty="0"/>
              <a:t>Analyse SWOT d’un Cluster huile d’Olive dans </a:t>
            </a:r>
            <a:r>
              <a:rPr lang="fr-FR" sz="2400" b="1" dirty="0" smtClean="0"/>
              <a:t>les </a:t>
            </a:r>
            <a:r>
              <a:rPr lang="fr-FR" sz="2400" b="1" dirty="0"/>
              <a:t>zones du projet Cluster SERVAGRI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10253"/>
              </p:ext>
            </p:extLst>
          </p:nvPr>
        </p:nvGraphicFramePr>
        <p:xfrm>
          <a:off x="2688469" y="1317811"/>
          <a:ext cx="3154030" cy="2530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4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276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dirty="0">
                          <a:effectLst/>
                        </a:rPr>
                        <a:t>Forces/</a:t>
                      </a:r>
                      <a:r>
                        <a:rPr lang="fr-FR" sz="1800" dirty="0" err="1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fr-FR" sz="1800" dirty="0" err="1">
                          <a:effectLst/>
                        </a:rPr>
                        <a:t>trenghts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4706" marR="4470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8559">
                <a:tc>
                  <a:txBody>
                    <a:bodyPr/>
                    <a:lstStyle/>
                    <a:p>
                      <a:pPr marL="271463" lvl="0" indent="-1778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baseline="0" dirty="0">
                          <a:effectLst/>
                        </a:rPr>
                        <a:t>Superficies des oliveraies</a:t>
                      </a:r>
                      <a:r>
                        <a:rPr lang="fr-FR" sz="1100" dirty="0">
                          <a:effectLst/>
                        </a:rPr>
                        <a:t> importante</a:t>
                      </a:r>
                      <a:r>
                        <a:rPr lang="fr-FR" sz="1100" baseline="0" dirty="0">
                          <a:effectLst/>
                        </a:rPr>
                        <a:t>s</a:t>
                      </a:r>
                      <a:endParaRPr lang="fr-FR" sz="1100" dirty="0">
                        <a:effectLst/>
                      </a:endParaRPr>
                    </a:p>
                    <a:p>
                      <a:pPr marL="271463" lvl="0" indent="-1778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</a:rPr>
                        <a:t>Production d’huile importante et de qualité </a:t>
                      </a:r>
                    </a:p>
                    <a:p>
                      <a:pPr marL="271463" lvl="0" indent="-1778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</a:rPr>
                        <a:t>Acteurs de la filière expérimentés</a:t>
                      </a:r>
                      <a:r>
                        <a:rPr lang="fr-FR" sz="1100" baseline="0" dirty="0">
                          <a:effectLst/>
                        </a:rPr>
                        <a:t> </a:t>
                      </a:r>
                      <a:endParaRPr lang="fr-FR" sz="1100" dirty="0">
                        <a:effectLst/>
                      </a:endParaRPr>
                    </a:p>
                    <a:p>
                      <a:pPr marL="271463" lvl="0" indent="-1778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</a:rPr>
                        <a:t>Possibilité</a:t>
                      </a:r>
                      <a:r>
                        <a:rPr lang="fr-FR" sz="1100" baseline="0" dirty="0">
                          <a:effectLst/>
                        </a:rPr>
                        <a:t> de la d</a:t>
                      </a:r>
                      <a:r>
                        <a:rPr lang="fr-FR" sz="1100" dirty="0">
                          <a:effectLst/>
                        </a:rPr>
                        <a:t>iversification des produits  </a:t>
                      </a:r>
                    </a:p>
                    <a:p>
                      <a:pPr marL="271463" lvl="0" indent="-1778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</a:rPr>
                        <a:t>Règlementation appropriée (Italie/Tunisie)</a:t>
                      </a:r>
                    </a:p>
                    <a:p>
                      <a:pPr marL="271463" lvl="0" indent="-1778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</a:rPr>
                        <a:t>Partage des coûts et des avantages </a:t>
                      </a:r>
                    </a:p>
                    <a:p>
                      <a:pPr marL="271463" lvl="0" indent="-1778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la compétitivité des entreprises </a:t>
                      </a:r>
                    </a:p>
                    <a:p>
                      <a:pPr marL="271463" lvl="0" indent="-1778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Accès</a:t>
                      </a:r>
                      <a:r>
                        <a:rPr lang="fr-FR" sz="11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des nouveaux marchés </a:t>
                      </a:r>
                      <a:endParaRPr lang="fr-FR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706" marR="4470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39460"/>
              </p:ext>
            </p:extLst>
          </p:nvPr>
        </p:nvGraphicFramePr>
        <p:xfrm>
          <a:off x="6064930" y="1354638"/>
          <a:ext cx="3034247" cy="2504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4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Faiblesses/</a:t>
                      </a:r>
                      <a:r>
                        <a:rPr lang="fr-FR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eaknesses</a:t>
                      </a:r>
                      <a:endParaRPr lang="fr-F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36" marR="59336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476">
                <a:tc>
                  <a:txBody>
                    <a:bodyPr/>
                    <a:lstStyle/>
                    <a:p>
                      <a:pPr marL="179388" lvl="0" indent="-16351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</a:rPr>
                        <a:t>Dépendance aux conditions météorologiques  </a:t>
                      </a:r>
                    </a:p>
                    <a:p>
                      <a:pPr marL="179388" lvl="0" indent="-16351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</a:rPr>
                        <a:t>Coûts élevés des charges</a:t>
                      </a:r>
                      <a:r>
                        <a:rPr lang="fr-FR" sz="1100" baseline="0" dirty="0">
                          <a:effectLst/>
                        </a:rPr>
                        <a:t> </a:t>
                      </a:r>
                      <a:endParaRPr lang="fr-FR" sz="1100" dirty="0">
                        <a:effectLst/>
                      </a:endParaRPr>
                    </a:p>
                    <a:p>
                      <a:pPr marL="179388" lvl="0" indent="-16351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</a:rPr>
                        <a:t>Concurrence rude</a:t>
                      </a:r>
                      <a:r>
                        <a:rPr lang="fr-FR" sz="1100" baseline="0" dirty="0">
                          <a:effectLst/>
                        </a:rPr>
                        <a:t> dans le secteur </a:t>
                      </a:r>
                      <a:r>
                        <a:rPr lang="fr-FR" sz="1100" dirty="0">
                          <a:effectLst/>
                        </a:rPr>
                        <a:t>  </a:t>
                      </a:r>
                    </a:p>
                    <a:p>
                      <a:pPr marL="179388" lvl="0" indent="-16351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</a:rPr>
                        <a:t>Existences</a:t>
                      </a:r>
                      <a:r>
                        <a:rPr lang="fr-FR" sz="1100" baseline="0" dirty="0">
                          <a:effectLst/>
                        </a:rPr>
                        <a:t> de plusieurs barrières et obstacles </a:t>
                      </a:r>
                      <a:r>
                        <a:rPr lang="fr-FR" sz="1100" dirty="0">
                          <a:effectLst/>
                        </a:rPr>
                        <a:t> (Règlementaires,</a:t>
                      </a:r>
                      <a:r>
                        <a:rPr lang="fr-FR" sz="1100" baseline="0" dirty="0">
                          <a:effectLst/>
                        </a:rPr>
                        <a:t> </a:t>
                      </a:r>
                      <a:r>
                        <a:rPr lang="fr-FR" sz="1100" baseline="0" dirty="0" smtClean="0">
                          <a:effectLst/>
                        </a:rPr>
                        <a:t>Linguistes, </a:t>
                      </a:r>
                      <a:r>
                        <a:rPr lang="fr-FR" sz="1100" baseline="0" dirty="0">
                          <a:effectLst/>
                        </a:rPr>
                        <a:t>Culturelles,…)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90948"/>
              </p:ext>
            </p:extLst>
          </p:nvPr>
        </p:nvGraphicFramePr>
        <p:xfrm>
          <a:off x="2644588" y="4063723"/>
          <a:ext cx="3182471" cy="2502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2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759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Opportunités/</a:t>
                      </a:r>
                      <a:r>
                        <a:rPr lang="fr-FR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pportunities</a:t>
                      </a:r>
                      <a:endParaRPr lang="fr-F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5239">
                <a:tc>
                  <a:txBody>
                    <a:bodyPr/>
                    <a:lstStyle/>
                    <a:p>
                      <a:pPr marL="268288" lvl="0" indent="-179388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</a:rPr>
                        <a:t>Demande Internationale</a:t>
                      </a:r>
                      <a:r>
                        <a:rPr lang="fr-FR" sz="1200" baseline="0" dirty="0">
                          <a:effectLst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croissante pour l’huile</a:t>
                      </a:r>
                      <a:r>
                        <a:rPr lang="fr-FR" sz="1200" baseline="0" dirty="0">
                          <a:effectLst/>
                        </a:rPr>
                        <a:t> d’olive</a:t>
                      </a:r>
                    </a:p>
                    <a:p>
                      <a:pPr marL="268288" lvl="0" indent="-179388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</a:rPr>
                        <a:t>Développement et diversification</a:t>
                      </a:r>
                      <a:r>
                        <a:rPr lang="fr-FR" sz="1200" baseline="0" dirty="0">
                          <a:effectLst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de nouveaux produits</a:t>
                      </a:r>
                    </a:p>
                    <a:p>
                      <a:pPr marL="268288" lvl="0" indent="-179388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</a:rPr>
                        <a:t>Contribution à</a:t>
                      </a:r>
                      <a:r>
                        <a:rPr lang="fr-FR" sz="1200" baseline="0" dirty="0">
                          <a:effectLst/>
                        </a:rPr>
                        <a:t> l’expansion du secteur </a:t>
                      </a:r>
                      <a:r>
                        <a:rPr lang="fr-FR" sz="1200" dirty="0">
                          <a:effectLst/>
                        </a:rPr>
                        <a:t>touristique</a:t>
                      </a:r>
                    </a:p>
                    <a:p>
                      <a:pPr marL="268288" lvl="0" indent="-179388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35153"/>
              </p:ext>
            </p:extLst>
          </p:nvPr>
        </p:nvGraphicFramePr>
        <p:xfrm>
          <a:off x="6045685" y="4049900"/>
          <a:ext cx="3062457" cy="2521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2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998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Menaces/</a:t>
                      </a:r>
                      <a:r>
                        <a:rPr lang="fr-FR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hreats</a:t>
                      </a:r>
                      <a:endParaRPr lang="fr-F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1245">
                <a:tc>
                  <a:txBody>
                    <a:bodyPr/>
                    <a:lstStyle/>
                    <a:p>
                      <a:pPr marL="268288" lvl="0" indent="-179388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Vulnérabilité des oliviers </a:t>
                      </a:r>
                    </a:p>
                    <a:p>
                      <a:pPr marL="268288" lvl="0" indent="-179388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Fluctuations des prix </a:t>
                      </a:r>
                    </a:p>
                    <a:p>
                      <a:pPr marL="268288" lvl="0" indent="-179388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Réglementations et </a:t>
                      </a:r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textes 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législatifs (normes,</a:t>
                      </a:r>
                      <a:r>
                        <a:rPr lang="fr-FR" sz="12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exportations, stockage, …)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68288" lvl="0" indent="-179388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Facteurs environnementaux 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A5FF6C7-A5C6-F8E4-5FF8-C22FFC38E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65" t="86516" b="4660"/>
          <a:stretch/>
        </p:blipFill>
        <p:spPr>
          <a:xfrm>
            <a:off x="10902462" y="5636497"/>
            <a:ext cx="1289538" cy="71985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>
          <a:xfrm>
            <a:off x="11279860" y="96091"/>
            <a:ext cx="912140" cy="9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192" y="734188"/>
            <a:ext cx="11824796" cy="4351338"/>
          </a:xfrm>
        </p:spPr>
        <p:txBody>
          <a:bodyPr>
            <a:noAutofit/>
          </a:bodyPr>
          <a:lstStyle/>
          <a:p>
            <a:pPr algn="just"/>
            <a:r>
              <a:rPr lang="fr-FR" dirty="0"/>
              <a:t>Garantir un </a:t>
            </a:r>
            <a:r>
              <a:rPr lang="fr-FR" dirty="0">
                <a:solidFill>
                  <a:srgbClr val="FF0000"/>
                </a:solidFill>
              </a:rPr>
              <a:t>environnement règlementaire </a:t>
            </a:r>
            <a:r>
              <a:rPr lang="fr-FR" dirty="0"/>
              <a:t>adéquat à la création d’un cluster et au développement du label SERVAGRI ; </a:t>
            </a:r>
          </a:p>
          <a:p>
            <a:pPr lvl="0" algn="just"/>
            <a:r>
              <a:rPr lang="fr-FR" dirty="0"/>
              <a:t>Identifier </a:t>
            </a:r>
            <a:r>
              <a:rPr lang="fr-FR" dirty="0">
                <a:solidFill>
                  <a:srgbClr val="FF0000"/>
                </a:solidFill>
              </a:rPr>
              <a:t>les acteurs importants</a:t>
            </a:r>
            <a:r>
              <a:rPr lang="fr-FR" dirty="0"/>
              <a:t> de la filière en se basant sur leurs performances et </a:t>
            </a:r>
            <a:r>
              <a:rPr lang="fr-FR" dirty="0" smtClean="0"/>
              <a:t>leurs expériences </a:t>
            </a:r>
            <a:r>
              <a:rPr lang="fr-FR" dirty="0"/>
              <a:t>dans la production, la technologie, l’innovation et l’accès aux </a:t>
            </a:r>
            <a:r>
              <a:rPr lang="fr-FR" dirty="0" smtClean="0"/>
              <a:t>marchés </a:t>
            </a:r>
            <a:r>
              <a:rPr lang="fr-FR" dirty="0"/>
              <a:t>; </a:t>
            </a:r>
          </a:p>
          <a:p>
            <a:pPr algn="just"/>
            <a:r>
              <a:rPr lang="fr-FR" dirty="0"/>
              <a:t>Etablir des contrats avec les producteurs et les huileries sur une durée spécifique en prenant compte de la variation des productions d’olives et les  exigences du </a:t>
            </a:r>
            <a:r>
              <a:rPr lang="fr-FR" dirty="0">
                <a:solidFill>
                  <a:srgbClr val="FF0000"/>
                </a:solidFill>
              </a:rPr>
              <a:t>cahier des charges  HOVE SERVAGRI</a:t>
            </a:r>
            <a:r>
              <a:rPr lang="fr-FR" dirty="0"/>
              <a:t> ; </a:t>
            </a:r>
          </a:p>
          <a:p>
            <a:pPr algn="just"/>
            <a:r>
              <a:rPr lang="fr-FR" dirty="0"/>
              <a:t>Uniformiser des </a:t>
            </a:r>
            <a:r>
              <a:rPr lang="fr-FR" dirty="0">
                <a:solidFill>
                  <a:srgbClr val="FF0000"/>
                </a:solidFill>
              </a:rPr>
              <a:t>pratiques de production </a:t>
            </a:r>
            <a:r>
              <a:rPr lang="fr-FR" dirty="0"/>
              <a:t>entre les zones du projet conformément aux exigences du cahier des charges ; </a:t>
            </a:r>
          </a:p>
          <a:p>
            <a:pPr lvl="0" algn="just"/>
            <a:r>
              <a:rPr lang="fr-FR" dirty="0">
                <a:solidFill>
                  <a:srgbClr val="FF0000"/>
                </a:solidFill>
              </a:rPr>
              <a:t>Renforcer les collaborations </a:t>
            </a:r>
            <a:r>
              <a:rPr lang="fr-FR" dirty="0"/>
              <a:t>avec des exportateurs et les unités de mise en bouteille d’huile d’olive ; </a:t>
            </a:r>
          </a:p>
          <a:p>
            <a:pPr lvl="0" algn="just"/>
            <a:r>
              <a:rPr lang="fr-FR" dirty="0"/>
              <a:t>Améliorer </a:t>
            </a:r>
            <a:r>
              <a:rPr lang="fr-FR" dirty="0">
                <a:solidFill>
                  <a:srgbClr val="FF0000"/>
                </a:solidFill>
              </a:rPr>
              <a:t>la qualité</a:t>
            </a:r>
            <a:r>
              <a:rPr lang="fr-FR" dirty="0"/>
              <a:t>, la traçabilité et le conditionnement de l’huile d’olive produite dans les zones du projet.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13</a:t>
            </a:fld>
            <a:endParaRPr lang="fr-F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16192" y="67963"/>
            <a:ext cx="93513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solidFill>
                  <a:schemeClr val="accent2"/>
                </a:solidFill>
              </a:rPr>
              <a:t>Recommandations (1)</a:t>
            </a:r>
          </a:p>
        </p:txBody>
      </p:sp>
      <p:sp>
        <p:nvSpPr>
          <p:cNvPr id="6" name="object 3"/>
          <p:cNvSpPr/>
          <p:nvPr/>
        </p:nvSpPr>
        <p:spPr>
          <a:xfrm>
            <a:off x="116192" y="659712"/>
            <a:ext cx="10544774" cy="45719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881" y="0"/>
                </a:lnTo>
              </a:path>
            </a:pathLst>
          </a:custGeom>
          <a:ln w="28956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>
          <a:xfrm>
            <a:off x="11279860" y="0"/>
            <a:ext cx="912140" cy="9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14</a:t>
            </a:fld>
            <a:endParaRPr lang="fr-F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16192" y="67963"/>
            <a:ext cx="93513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solidFill>
                  <a:schemeClr val="accent2"/>
                </a:solidFill>
              </a:rPr>
              <a:t>Recommandations (2)</a:t>
            </a:r>
          </a:p>
        </p:txBody>
      </p:sp>
      <p:sp>
        <p:nvSpPr>
          <p:cNvPr id="6" name="object 3"/>
          <p:cNvSpPr/>
          <p:nvPr/>
        </p:nvSpPr>
        <p:spPr>
          <a:xfrm>
            <a:off x="116192" y="659712"/>
            <a:ext cx="10544774" cy="45719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881" y="0"/>
                </a:lnTo>
              </a:path>
            </a:pathLst>
          </a:custGeom>
          <a:ln w="28956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587" y="115749"/>
            <a:ext cx="1775221" cy="730763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16192" y="846512"/>
            <a:ext cx="11842726" cy="4351338"/>
          </a:xfrm>
        </p:spPr>
        <p:txBody>
          <a:bodyPr>
            <a:noAutofit/>
          </a:bodyPr>
          <a:lstStyle/>
          <a:p>
            <a:pPr lvl="0" algn="just"/>
            <a:r>
              <a:rPr lang="fr-FR" dirty="0"/>
              <a:t>Etablir un plan et une </a:t>
            </a:r>
            <a:r>
              <a:rPr lang="fr-FR" dirty="0">
                <a:solidFill>
                  <a:srgbClr val="FF0000"/>
                </a:solidFill>
              </a:rPr>
              <a:t>stratégie de communication </a:t>
            </a:r>
            <a:r>
              <a:rPr lang="fr-FR" dirty="0"/>
              <a:t>et de marketing pour promouvoir le cluster à l’échelle internationale ;</a:t>
            </a:r>
          </a:p>
          <a:p>
            <a:pPr algn="just"/>
            <a:r>
              <a:rPr lang="fr-FR" dirty="0"/>
              <a:t>Explorer et Elargir des </a:t>
            </a:r>
            <a:r>
              <a:rPr lang="fr-FR" dirty="0">
                <a:solidFill>
                  <a:srgbClr val="FF0000"/>
                </a:solidFill>
              </a:rPr>
              <a:t>marchés internationaux </a:t>
            </a:r>
            <a:r>
              <a:rPr lang="fr-FR" dirty="0"/>
              <a:t>pour l’écoulement des productions avec le label SERVAGRI ;</a:t>
            </a:r>
          </a:p>
          <a:p>
            <a:pPr lvl="0" algn="just"/>
            <a:r>
              <a:rPr lang="fr-FR" dirty="0"/>
              <a:t>Promouvoir une </a:t>
            </a:r>
            <a:r>
              <a:rPr lang="fr-FR" dirty="0">
                <a:solidFill>
                  <a:srgbClr val="FF0000"/>
                </a:solidFill>
              </a:rPr>
              <a:t>stratégie d’économie circulaire </a:t>
            </a:r>
            <a:r>
              <a:rPr lang="fr-FR" dirty="0"/>
              <a:t>en valorisation les sous-produits des huileries (margine et grignons), en traitant les rejets pour la protection de l’environnement et en valorisant les bois de taille ; </a:t>
            </a:r>
          </a:p>
          <a:p>
            <a:pPr lvl="0" algn="just"/>
            <a:r>
              <a:rPr lang="fr-FR" dirty="0"/>
              <a:t>Améliorer l’</a:t>
            </a:r>
            <a:r>
              <a:rPr lang="fr-FR" dirty="0">
                <a:solidFill>
                  <a:srgbClr val="FF0000"/>
                </a:solidFill>
              </a:rPr>
              <a:t>employabilité</a:t>
            </a:r>
            <a:r>
              <a:rPr lang="fr-FR" dirty="0"/>
              <a:t> dans les zones du projet et contribuer à </a:t>
            </a:r>
            <a:r>
              <a:rPr lang="fr-FR" dirty="0">
                <a:solidFill>
                  <a:srgbClr val="FF0000"/>
                </a:solidFill>
              </a:rPr>
              <a:t>la formation </a:t>
            </a:r>
            <a:r>
              <a:rPr lang="fr-FR" dirty="0"/>
              <a:t>des acteurs du cluster ;</a:t>
            </a:r>
          </a:p>
          <a:p>
            <a:pPr lvl="0" algn="just"/>
            <a:r>
              <a:rPr lang="fr-FR" dirty="0"/>
              <a:t>Assurer </a:t>
            </a:r>
            <a:r>
              <a:rPr lang="fr-FR" dirty="0">
                <a:solidFill>
                  <a:srgbClr val="FF0000"/>
                </a:solidFill>
              </a:rPr>
              <a:t>des financements </a:t>
            </a:r>
            <a:r>
              <a:rPr lang="fr-FR" dirty="0"/>
              <a:t>pour les acteurs du cluster ;</a:t>
            </a:r>
          </a:p>
          <a:p>
            <a:pPr lvl="0" algn="just"/>
            <a:r>
              <a:rPr lang="fr-FR" dirty="0"/>
              <a:t>Investir dans la </a:t>
            </a:r>
            <a:r>
              <a:rPr lang="fr-FR" dirty="0">
                <a:solidFill>
                  <a:srgbClr val="FF0000"/>
                </a:solidFill>
              </a:rPr>
              <a:t>recherche et le développement </a:t>
            </a:r>
            <a:r>
              <a:rPr lang="fr-FR" dirty="0"/>
              <a:t>pour rester compétitif et </a:t>
            </a:r>
            <a:r>
              <a:rPr lang="fr-FR" dirty="0" smtClean="0"/>
              <a:t>innovant ;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E705B36-3643-71FD-9882-2D1C869DF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65" t="86516" b="4660"/>
          <a:stretch/>
        </p:blipFill>
        <p:spPr>
          <a:xfrm>
            <a:off x="10902462" y="5701358"/>
            <a:ext cx="1173346" cy="6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7962" y="2789641"/>
            <a:ext cx="10515600" cy="987514"/>
          </a:xfrm>
        </p:spPr>
        <p:txBody>
          <a:bodyPr/>
          <a:lstStyle/>
          <a:p>
            <a:pPr algn="ctr"/>
            <a:r>
              <a:rPr lang="fr-FR" b="1" dirty="0"/>
              <a:t>Merci pour votre attention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15</a:t>
            </a:fld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7129822" y="5701358"/>
            <a:ext cx="4000203" cy="998186"/>
            <a:chOff x="137009" y="5229142"/>
            <a:chExt cx="4721862" cy="998186"/>
          </a:xfrm>
        </p:grpSpPr>
        <p:sp>
          <p:nvSpPr>
            <p:cNvPr id="15" name="Rectangle 14"/>
            <p:cNvSpPr/>
            <p:nvPr/>
          </p:nvSpPr>
          <p:spPr>
            <a:xfrm>
              <a:off x="815788" y="5229142"/>
              <a:ext cx="404308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b="1" dirty="0"/>
                <a:t>Dr. Mohamed KEFI, PhD</a:t>
              </a:r>
            </a:p>
            <a:p>
              <a:r>
                <a:rPr lang="en-US" sz="1400" dirty="0"/>
                <a:t>Water Research and Technologies Center </a:t>
              </a:r>
            </a:p>
            <a:p>
              <a:r>
                <a:rPr lang="en-US" sz="1400" dirty="0"/>
                <a:t>(CERTE), </a:t>
              </a:r>
              <a:r>
                <a:rPr lang="en-US" sz="1400" dirty="0" err="1"/>
                <a:t>Borj</a:t>
              </a:r>
              <a:r>
                <a:rPr lang="en-US" sz="1400" dirty="0"/>
                <a:t> </a:t>
              </a:r>
              <a:r>
                <a:rPr lang="en-US" sz="1400" dirty="0" err="1"/>
                <a:t>Cedria</a:t>
              </a:r>
              <a:r>
                <a:rPr lang="en-US" sz="1400" dirty="0"/>
                <a:t>, Tunisia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5788" y="5919551"/>
              <a:ext cx="33964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/>
                <a:t>E-mail: </a:t>
              </a:r>
              <a:r>
                <a:rPr lang="fr-FR" sz="1400" dirty="0">
                  <a:hlinkClick r:id="rId2"/>
                </a:rPr>
                <a:t>mohamed.kefi@certe.rnrt.tn</a:t>
              </a:r>
              <a:r>
                <a:rPr lang="fr-FR" sz="1400" dirty="0"/>
                <a:t> </a:t>
              </a:r>
              <a:endParaRPr lang="en-US" sz="1400" dirty="0"/>
            </a:p>
          </p:txBody>
        </p:sp>
        <p:pic>
          <p:nvPicPr>
            <p:cNvPr id="17" name="Image 16" descr="C:\Users\Anis\Documents\PROJECTS\PEERS Cycle 7\SMART-WATER\Partners logos\LOGO CERTE TUNISIA.jp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009" y="5308173"/>
              <a:ext cx="678779" cy="736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e 5"/>
          <p:cNvGrpSpPr/>
          <p:nvPr/>
        </p:nvGrpSpPr>
        <p:grpSpPr>
          <a:xfrm>
            <a:off x="224453" y="5167076"/>
            <a:ext cx="3394939" cy="823626"/>
            <a:chOff x="74403" y="4968699"/>
            <a:chExt cx="3394939" cy="823626"/>
          </a:xfrm>
        </p:grpSpPr>
        <p:sp>
          <p:nvSpPr>
            <p:cNvPr id="8" name="Rectangle 7"/>
            <p:cNvSpPr/>
            <p:nvPr/>
          </p:nvSpPr>
          <p:spPr>
            <a:xfrm>
              <a:off x="608184" y="5022884"/>
              <a:ext cx="286115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b="1" dirty="0"/>
                <a:t>Dr. Karim AOUNALLAH</a:t>
              </a:r>
            </a:p>
            <a:p>
              <a:r>
                <a:rPr lang="en-US" sz="1400" dirty="0" err="1"/>
                <a:t>Coordinateur</a:t>
              </a:r>
              <a:r>
                <a:rPr lang="en-US" sz="1400" dirty="0"/>
                <a:t> CLUSTER SERVAGRI-INAT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3" y="4968699"/>
              <a:ext cx="608183" cy="608183"/>
            </a:xfrm>
            <a:prstGeom prst="rect">
              <a:avLst/>
            </a:prstGeom>
          </p:spPr>
        </p:pic>
      </p:grpSp>
      <p:grpSp>
        <p:nvGrpSpPr>
          <p:cNvPr id="18" name="Groupe 17"/>
          <p:cNvGrpSpPr/>
          <p:nvPr/>
        </p:nvGrpSpPr>
        <p:grpSpPr>
          <a:xfrm>
            <a:off x="224453" y="6052258"/>
            <a:ext cx="3394939" cy="608183"/>
            <a:chOff x="74403" y="4968699"/>
            <a:chExt cx="3394939" cy="608183"/>
          </a:xfrm>
        </p:grpSpPr>
        <p:sp>
          <p:nvSpPr>
            <p:cNvPr id="19" name="Rectangle 18"/>
            <p:cNvSpPr/>
            <p:nvPr/>
          </p:nvSpPr>
          <p:spPr>
            <a:xfrm>
              <a:off x="608184" y="5022884"/>
              <a:ext cx="286115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b="1" dirty="0"/>
                <a:t>Dr. </a:t>
              </a:r>
              <a:r>
                <a:rPr lang="fr-FR" sz="1400" b="1" dirty="0"/>
                <a:t>Asma MAAZOUN </a:t>
              </a:r>
            </a:p>
            <a:p>
              <a:r>
                <a:rPr lang="en-US" sz="1400" dirty="0"/>
                <a:t>CLUSTER SERVAGRI-INAT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3" y="4968699"/>
              <a:ext cx="608183" cy="608183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8930279-0F93-7BD0-F0C7-A3846ED332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665" t="86516" b="4660"/>
          <a:stretch/>
        </p:blipFill>
        <p:spPr>
          <a:xfrm>
            <a:off x="10911189" y="5701357"/>
            <a:ext cx="1173346" cy="654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3" y="207074"/>
            <a:ext cx="9176275" cy="112166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BB7989E1-65AD-A102-9572-922E9F107D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8793" y="76945"/>
            <a:ext cx="1385742" cy="13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24496"/>
            <a:ext cx="7886700" cy="481897"/>
          </a:xfrm>
        </p:spPr>
        <p:txBody>
          <a:bodyPr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E5393"/>
                </a:solidFill>
              </a:rPr>
              <a:t>Plan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2942107"/>
              </p:ext>
            </p:extLst>
          </p:nvPr>
        </p:nvGraphicFramePr>
        <p:xfrm>
          <a:off x="590550" y="381741"/>
          <a:ext cx="11323544" cy="605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z="1000"/>
              <a:t>2</a:t>
            </a:fld>
            <a:endParaRPr lang="fr-FR" sz="1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/>
          <a:srcRect l="77665" t="86516" b="4660"/>
          <a:stretch/>
        </p:blipFill>
        <p:spPr>
          <a:xfrm>
            <a:off x="10902462" y="5636497"/>
            <a:ext cx="1289538" cy="7198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>
          <a:xfrm>
            <a:off x="11353800" y="62"/>
            <a:ext cx="912140" cy="9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3</a:t>
            </a:fld>
            <a:endParaRPr lang="fr-F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16192" y="67962"/>
            <a:ext cx="93513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solidFill>
                  <a:schemeClr val="accent2"/>
                </a:solidFill>
              </a:rPr>
              <a:t>Spécificités de la filière de l’huile d’olive (1)</a:t>
            </a:r>
          </a:p>
        </p:txBody>
      </p:sp>
      <p:sp>
        <p:nvSpPr>
          <p:cNvPr id="6" name="object 3"/>
          <p:cNvSpPr/>
          <p:nvPr/>
        </p:nvSpPr>
        <p:spPr>
          <a:xfrm>
            <a:off x="116192" y="659712"/>
            <a:ext cx="10544774" cy="45719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881" y="0"/>
                </a:lnTo>
              </a:path>
            </a:pathLst>
          </a:custGeom>
          <a:ln w="28956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0" y="1324211"/>
            <a:ext cx="9460217" cy="553378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40033" y="816109"/>
            <a:ext cx="697081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Indicateurs de la filière de l’huile d’olive en Tunisie </a:t>
            </a:r>
            <a:endParaRPr lang="fr-FR" sz="2400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8325731" y="1896554"/>
            <a:ext cx="14068" cy="94253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9748685" y="1448972"/>
            <a:ext cx="7034" cy="54050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767193" y="1446388"/>
            <a:ext cx="11452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340,000 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849467" y="1261722"/>
            <a:ext cx="11452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440,000 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6279" y="6538912"/>
            <a:ext cx="8338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(COI, 2022)</a:t>
            </a:r>
            <a:endParaRPr lang="fr-FR" sz="1000" b="1" dirty="0"/>
          </a:p>
        </p:txBody>
      </p:sp>
      <p:grpSp>
        <p:nvGrpSpPr>
          <p:cNvPr id="38" name="Groupe 37"/>
          <p:cNvGrpSpPr/>
          <p:nvPr/>
        </p:nvGrpSpPr>
        <p:grpSpPr>
          <a:xfrm>
            <a:off x="7200538" y="2495298"/>
            <a:ext cx="5014132" cy="3532098"/>
            <a:chOff x="7200538" y="2495298"/>
            <a:chExt cx="5014132" cy="3532098"/>
          </a:xfrm>
        </p:grpSpPr>
        <p:sp>
          <p:nvSpPr>
            <p:cNvPr id="20" name="Parenthèse ouvrante 19"/>
            <p:cNvSpPr/>
            <p:nvPr/>
          </p:nvSpPr>
          <p:spPr>
            <a:xfrm>
              <a:off x="7200538" y="2495298"/>
              <a:ext cx="483476" cy="3488599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Parenthèse fermante 20"/>
            <p:cNvSpPr/>
            <p:nvPr/>
          </p:nvSpPr>
          <p:spPr>
            <a:xfrm>
              <a:off x="10106709" y="2495298"/>
              <a:ext cx="387756" cy="3532098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0576272" y="3255421"/>
              <a:ext cx="1526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Cons. : 34,000 T 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0590570" y="3015119"/>
              <a:ext cx="1526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/>
                <a:t>Exp</a:t>
              </a:r>
              <a:r>
                <a:rPr lang="fr-FR" sz="1600" b="1" dirty="0"/>
                <a:t>. : 168,000 T 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0567430" y="2787416"/>
              <a:ext cx="1647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/>
                <a:t>Prod</a:t>
              </a:r>
              <a:r>
                <a:rPr lang="fr-FR" sz="1600" b="1" dirty="0"/>
                <a:t>. : 202,000 T 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446533" y="2448862"/>
            <a:ext cx="2560127" cy="3577914"/>
            <a:chOff x="4446533" y="2448862"/>
            <a:chExt cx="2560127" cy="3577914"/>
          </a:xfrm>
        </p:grpSpPr>
        <p:sp>
          <p:nvSpPr>
            <p:cNvPr id="23" name="Parenthèse fermante 22"/>
            <p:cNvSpPr/>
            <p:nvPr/>
          </p:nvSpPr>
          <p:spPr>
            <a:xfrm>
              <a:off x="6618904" y="2495299"/>
              <a:ext cx="387756" cy="3510347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Parenthèse ouvrante 23"/>
            <p:cNvSpPr/>
            <p:nvPr/>
          </p:nvSpPr>
          <p:spPr>
            <a:xfrm>
              <a:off x="4446533" y="2495300"/>
              <a:ext cx="483476" cy="3531476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064016" y="2913222"/>
              <a:ext cx="1526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Cons. : 44,000 T 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031841" y="2680628"/>
              <a:ext cx="1526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/>
                <a:t>Exp</a:t>
              </a:r>
              <a:r>
                <a:rPr lang="fr-FR" sz="1600" b="1" dirty="0"/>
                <a:t>. : 112,000 T 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968032" y="2448862"/>
              <a:ext cx="1647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/>
                <a:t>Prod</a:t>
              </a:r>
              <a:r>
                <a:rPr lang="fr-FR" sz="1600" b="1" dirty="0"/>
                <a:t>. : 156,000 T 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531935" y="2495297"/>
            <a:ext cx="2810831" cy="3531479"/>
            <a:chOff x="1531935" y="2495297"/>
            <a:chExt cx="2810831" cy="3531479"/>
          </a:xfrm>
        </p:grpSpPr>
        <p:sp>
          <p:nvSpPr>
            <p:cNvPr id="31" name="Parenthèse fermante 30"/>
            <p:cNvSpPr/>
            <p:nvPr/>
          </p:nvSpPr>
          <p:spPr>
            <a:xfrm>
              <a:off x="3955010" y="2495300"/>
              <a:ext cx="387756" cy="3531476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Parenthèse ouvrante 31"/>
            <p:cNvSpPr/>
            <p:nvPr/>
          </p:nvSpPr>
          <p:spPr>
            <a:xfrm>
              <a:off x="1531935" y="2495297"/>
              <a:ext cx="483476" cy="3488599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161707" y="3071605"/>
              <a:ext cx="1526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Cons. : 49,000 T 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133279" y="2823095"/>
              <a:ext cx="1526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/>
                <a:t>Exp</a:t>
              </a:r>
              <a:r>
                <a:rPr lang="fr-FR" sz="1600" b="1" dirty="0"/>
                <a:t>. : 120,000 T 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117243" y="2574585"/>
              <a:ext cx="1647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/>
                <a:t>Prod</a:t>
              </a:r>
              <a:r>
                <a:rPr lang="fr-FR" sz="1600" b="1" dirty="0"/>
                <a:t>. : 169,000 T 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0AAAEA3-1FE4-8F37-3557-A22FFB1D9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65" t="86516" b="4660"/>
          <a:stretch/>
        </p:blipFill>
        <p:spPr>
          <a:xfrm>
            <a:off x="10902462" y="5636497"/>
            <a:ext cx="1289538" cy="7198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>
          <a:xfrm>
            <a:off x="11279860" y="96091"/>
            <a:ext cx="912140" cy="9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4</a:t>
            </a:fld>
            <a:endParaRPr lang="fr-F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28613" y="32486"/>
            <a:ext cx="739870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solidFill>
                  <a:schemeClr val="accent2"/>
                </a:solidFill>
              </a:rPr>
              <a:t>Spécificités de la filière huile d’olive (2)</a:t>
            </a:r>
          </a:p>
        </p:txBody>
      </p:sp>
      <p:sp>
        <p:nvSpPr>
          <p:cNvPr id="6" name="object 3"/>
          <p:cNvSpPr/>
          <p:nvPr/>
        </p:nvSpPr>
        <p:spPr>
          <a:xfrm>
            <a:off x="116192" y="659712"/>
            <a:ext cx="10544774" cy="45719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881" y="0"/>
                </a:lnTo>
              </a:path>
            </a:pathLst>
          </a:custGeom>
          <a:ln w="28956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48" y="1194416"/>
            <a:ext cx="10818403" cy="5237350"/>
          </a:xfrm>
          <a:prstGeom prst="rect">
            <a:avLst/>
          </a:prstGeom>
        </p:spPr>
      </p:pic>
      <p:sp>
        <p:nvSpPr>
          <p:cNvPr id="53" name="Text Box 253"/>
          <p:cNvSpPr txBox="1">
            <a:spLocks noChangeArrowheads="1"/>
          </p:cNvSpPr>
          <p:nvPr/>
        </p:nvSpPr>
        <p:spPr bwMode="auto">
          <a:xfrm>
            <a:off x="9308949" y="1792921"/>
            <a:ext cx="2704033" cy="33985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Niveau</a:t>
            </a:r>
            <a:r>
              <a:rPr lang="fr-FR" b="1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fr-FR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 : Production</a:t>
            </a:r>
            <a:endParaRPr lang="fr-FR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4" name="Text Box 254"/>
          <p:cNvSpPr txBox="1">
            <a:spLocks noChangeArrowheads="1"/>
          </p:cNvSpPr>
          <p:nvPr/>
        </p:nvSpPr>
        <p:spPr bwMode="auto">
          <a:xfrm>
            <a:off x="9677042" y="3519093"/>
            <a:ext cx="2311884" cy="6641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Niveau </a:t>
            </a: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II : Transformation  </a:t>
            </a:r>
          </a:p>
        </p:txBody>
      </p:sp>
      <p:sp>
        <p:nvSpPr>
          <p:cNvPr id="55" name="Text Box 300"/>
          <p:cNvSpPr txBox="1">
            <a:spLocks noChangeArrowheads="1"/>
          </p:cNvSpPr>
          <p:nvPr/>
        </p:nvSpPr>
        <p:spPr bwMode="auto">
          <a:xfrm>
            <a:off x="8991600" y="5038611"/>
            <a:ext cx="3021382" cy="6796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74295" tIns="8890" rIns="74295" bIns="8890" anchor="t" anchorCtr="0" upright="1">
            <a:noAutofit/>
          </a:bodyPr>
          <a:lstStyle/>
          <a:p>
            <a:pPr marR="66040"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Niveau </a:t>
            </a: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III : Consommation et Commercialisation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6192" y="733323"/>
            <a:ext cx="57366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Caractéristiques de la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filière Huile d’Olive</a:t>
            </a:r>
            <a:endParaRPr lang="fr-FR" sz="24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9962EEB-130B-2073-4DB4-C2BE27933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65" t="86516" b="4660"/>
          <a:stretch/>
        </p:blipFill>
        <p:spPr>
          <a:xfrm>
            <a:off x="11267462" y="6302506"/>
            <a:ext cx="924538" cy="516101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28613" y="6410263"/>
            <a:ext cx="6873736" cy="406297"/>
            <a:chOff x="249415" y="6348368"/>
            <a:chExt cx="6873736" cy="406297"/>
          </a:xfrm>
        </p:grpSpPr>
        <p:sp>
          <p:nvSpPr>
            <p:cNvPr id="13" name="ZoneTexte 12"/>
            <p:cNvSpPr txBox="1"/>
            <p:nvPr/>
          </p:nvSpPr>
          <p:spPr>
            <a:xfrm>
              <a:off x="2761870" y="6379096"/>
              <a:ext cx="797859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ONH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49415" y="6348368"/>
              <a:ext cx="9436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MARHP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795704" y="6385333"/>
              <a:ext cx="9436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UTAP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017789" y="6379096"/>
              <a:ext cx="9436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CEPEX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550728" y="6356350"/>
              <a:ext cx="9436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MCDE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179488" y="6379096"/>
              <a:ext cx="9436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UTICA</a:t>
              </a:r>
              <a:endParaRPr lang="fr-FR" dirty="0"/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>
          <a:xfrm>
            <a:off x="11199178" y="41367"/>
            <a:ext cx="912140" cy="9039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93787" y="6410894"/>
            <a:ext cx="25695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dirty="0" smtClean="0"/>
              <a:t>Institutions de Recherche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192" y="817213"/>
            <a:ext cx="11959616" cy="4351338"/>
          </a:xfrm>
        </p:spPr>
        <p:txBody>
          <a:bodyPr>
            <a:noAutofit/>
          </a:bodyPr>
          <a:lstStyle/>
          <a:p>
            <a:pPr algn="just"/>
            <a:r>
              <a:rPr lang="fr-FR" dirty="0"/>
              <a:t>Les productions d’olives en Tunisie varient irrégulièrement entre les années de haute production et les années de production beaucoup plus faible </a:t>
            </a:r>
            <a:r>
              <a:rPr lang="fr-FR" dirty="0" smtClean="0"/>
              <a:t>; </a:t>
            </a:r>
            <a:r>
              <a:rPr lang="fr-FR" dirty="0">
                <a:solidFill>
                  <a:srgbClr val="FF0000"/>
                </a:solidFill>
              </a:rPr>
              <a:t>Effet des conditions </a:t>
            </a:r>
            <a:r>
              <a:rPr lang="fr-FR" dirty="0" smtClean="0">
                <a:solidFill>
                  <a:srgbClr val="FF0000"/>
                </a:solidFill>
              </a:rPr>
              <a:t>climatiques</a:t>
            </a:r>
            <a:endParaRPr lang="fr-FR" dirty="0"/>
          </a:p>
          <a:p>
            <a:pPr algn="just"/>
            <a:r>
              <a:rPr lang="fr-FR" dirty="0"/>
              <a:t>La production des oliviers est généralement caractérisée par une alternance bisannuelle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>
                <a:solidFill>
                  <a:srgbClr val="FF0000"/>
                </a:solidFill>
              </a:rPr>
              <a:t>année « ON » et année « OFF ») </a:t>
            </a:r>
            <a:r>
              <a:rPr lang="fr-FR" dirty="0"/>
              <a:t>; </a:t>
            </a:r>
          </a:p>
          <a:p>
            <a:pPr algn="just"/>
            <a:r>
              <a:rPr lang="fr-FR" dirty="0"/>
              <a:t>La consommation Tunisienne est </a:t>
            </a:r>
            <a:r>
              <a:rPr lang="fr-FR" dirty="0">
                <a:solidFill>
                  <a:srgbClr val="FF0000"/>
                </a:solidFill>
              </a:rPr>
              <a:t>relativement faible </a:t>
            </a:r>
            <a:r>
              <a:rPr lang="fr-FR" dirty="0" smtClean="0">
                <a:solidFill>
                  <a:srgbClr val="FF0000"/>
                </a:solidFill>
              </a:rPr>
              <a:t>par rapport à la production</a:t>
            </a:r>
            <a:r>
              <a:rPr lang="fr-FR" dirty="0" smtClean="0"/>
              <a:t>;</a:t>
            </a:r>
            <a:endParaRPr lang="fr-FR" dirty="0"/>
          </a:p>
          <a:p>
            <a:pPr algn="just"/>
            <a:r>
              <a:rPr lang="fr-FR" dirty="0"/>
              <a:t>La filière oléicole tunisienne a connu un essor assez important avec la mise en place des réglementations appropriées ;</a:t>
            </a:r>
          </a:p>
          <a:p>
            <a:pPr algn="just"/>
            <a:r>
              <a:rPr lang="fr-FR" dirty="0"/>
              <a:t>Saison 2019/2020 a été exceptionnelle. </a:t>
            </a:r>
          </a:p>
          <a:p>
            <a:pPr lvl="1" algn="just"/>
            <a:r>
              <a:rPr lang="fr-FR" sz="2800" dirty="0"/>
              <a:t>93% des </a:t>
            </a:r>
            <a:r>
              <a:rPr lang="fr-FR" sz="2800" b="1" dirty="0">
                <a:solidFill>
                  <a:srgbClr val="FF0000"/>
                </a:solidFill>
              </a:rPr>
              <a:t>exportations en vrac </a:t>
            </a:r>
            <a:r>
              <a:rPr lang="fr-FR" sz="2800" dirty="0"/>
              <a:t>;</a:t>
            </a:r>
          </a:p>
          <a:p>
            <a:pPr lvl="2" algn="just"/>
            <a:r>
              <a:rPr lang="fr-FR" dirty="0"/>
              <a:t>51% des exportations vers l’Espagne ;</a:t>
            </a:r>
          </a:p>
          <a:p>
            <a:pPr lvl="2" algn="just"/>
            <a:r>
              <a:rPr lang="fr-FR" dirty="0"/>
              <a:t>21 % des exportation vers l’Italie ;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5</a:t>
            </a:fld>
            <a:endParaRPr lang="fr-F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16192" y="67962"/>
            <a:ext cx="93513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solidFill>
                  <a:schemeClr val="accent2"/>
                </a:solidFill>
              </a:rPr>
              <a:t>Spécificités de la filière de l’huile d’olive (3)</a:t>
            </a:r>
          </a:p>
        </p:txBody>
      </p:sp>
      <p:sp>
        <p:nvSpPr>
          <p:cNvPr id="6" name="object 3"/>
          <p:cNvSpPr/>
          <p:nvPr/>
        </p:nvSpPr>
        <p:spPr>
          <a:xfrm>
            <a:off x="116192" y="659712"/>
            <a:ext cx="10544774" cy="45719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881" y="0"/>
                </a:lnTo>
              </a:path>
            </a:pathLst>
          </a:custGeom>
          <a:ln w="28956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 9" descr="C:\Users\Satellite\Downloads\IMG2022122113005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5"/>
          <a:stretch/>
        </p:blipFill>
        <p:spPr bwMode="auto">
          <a:xfrm>
            <a:off x="8715093" y="4600286"/>
            <a:ext cx="3360715" cy="212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>
          <a:xfrm>
            <a:off x="11163668" y="67962"/>
            <a:ext cx="912140" cy="9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6</a:t>
            </a:fld>
            <a:endParaRPr lang="fr-FR"/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16192" y="67962"/>
            <a:ext cx="93513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solidFill>
                  <a:schemeClr val="accent2"/>
                </a:solidFill>
              </a:rPr>
              <a:t>Spécificités de la filière huile d’olive (4)</a:t>
            </a:r>
          </a:p>
        </p:txBody>
      </p:sp>
      <p:sp>
        <p:nvSpPr>
          <p:cNvPr id="10" name="object 3"/>
          <p:cNvSpPr/>
          <p:nvPr/>
        </p:nvSpPr>
        <p:spPr>
          <a:xfrm>
            <a:off x="116192" y="659712"/>
            <a:ext cx="10544774" cy="45719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881" y="0"/>
                </a:lnTo>
              </a:path>
            </a:pathLst>
          </a:custGeom>
          <a:ln w="28956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4" y="1143423"/>
            <a:ext cx="9942955" cy="549911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50543" y="912591"/>
            <a:ext cx="663598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Indicateurs de la filière de l’huile d’olive en Italie</a:t>
            </a:r>
            <a:endParaRPr lang="fr-FR" sz="2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9637986" y="1986455"/>
            <a:ext cx="200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9732808" y="2483421"/>
            <a:ext cx="2355132" cy="1741738"/>
            <a:chOff x="9732808" y="2483421"/>
            <a:chExt cx="2355132" cy="1741738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10300587" y="3247697"/>
              <a:ext cx="0" cy="977462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9732808" y="2483421"/>
              <a:ext cx="2355132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20212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Déficit de consommation</a:t>
              </a:r>
              <a:endParaRPr lang="fr-FR" sz="1600" b="1" dirty="0"/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10335169" y="2877848"/>
              <a:ext cx="724765" cy="793531"/>
              <a:chOff x="10300587" y="2942897"/>
              <a:chExt cx="724765" cy="793531"/>
            </a:xfrm>
          </p:grpSpPr>
          <p:cxnSp>
            <p:nvCxnSpPr>
              <p:cNvPr id="21" name="Connecteur droit 20"/>
              <p:cNvCxnSpPr/>
              <p:nvPr/>
            </p:nvCxnSpPr>
            <p:spPr>
              <a:xfrm>
                <a:off x="10300587" y="3736428"/>
                <a:ext cx="72476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flipV="1">
                <a:off x="11025352" y="2942897"/>
                <a:ext cx="0" cy="793531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e 30"/>
          <p:cNvGrpSpPr/>
          <p:nvPr/>
        </p:nvGrpSpPr>
        <p:grpSpPr>
          <a:xfrm>
            <a:off x="10634265" y="3895034"/>
            <a:ext cx="1340466" cy="1872508"/>
            <a:chOff x="10634265" y="3895034"/>
            <a:chExt cx="1340466" cy="1872508"/>
          </a:xfrm>
        </p:grpSpPr>
        <p:sp>
          <p:nvSpPr>
            <p:cNvPr id="29" name="Flèche droite 28"/>
            <p:cNvSpPr/>
            <p:nvPr/>
          </p:nvSpPr>
          <p:spPr>
            <a:xfrm rot="5400000">
              <a:off x="10723837" y="4267869"/>
              <a:ext cx="1076002" cy="33033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634265" y="5121211"/>
              <a:ext cx="1340466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Stratégie Importation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DEEA1F9-CF2C-0E58-9108-B4CC87AD8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65" t="86516" b="4660"/>
          <a:stretch/>
        </p:blipFill>
        <p:spPr>
          <a:xfrm>
            <a:off x="10902462" y="5767542"/>
            <a:ext cx="1289538" cy="7198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67" y="6550223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COI, 2022</a:t>
            </a:r>
            <a:endParaRPr lang="fr-FR" sz="1400" b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>
          <a:xfrm>
            <a:off x="11144667" y="74281"/>
            <a:ext cx="912140" cy="9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409304"/>
            <a:ext cx="2743200" cy="365125"/>
          </a:xfrm>
        </p:spPr>
        <p:txBody>
          <a:bodyPr/>
          <a:lstStyle/>
          <a:p>
            <a:fld id="{C2493D6A-3F78-4C2A-9134-556D0A718137}" type="slidenum">
              <a:rPr lang="fr-FR" smtClean="0"/>
              <a:t>7</a:t>
            </a:fld>
            <a:endParaRPr lang="fr-FR" dirty="0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16192" y="67962"/>
            <a:ext cx="93513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solidFill>
                  <a:schemeClr val="accent2"/>
                </a:solidFill>
              </a:rPr>
              <a:t>Spécificités de la filière huile d’olive (5)</a:t>
            </a:r>
          </a:p>
        </p:txBody>
      </p:sp>
      <p:sp>
        <p:nvSpPr>
          <p:cNvPr id="6" name="object 3"/>
          <p:cNvSpPr/>
          <p:nvPr/>
        </p:nvSpPr>
        <p:spPr>
          <a:xfrm>
            <a:off x="116192" y="659712"/>
            <a:ext cx="10544774" cy="45719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881" y="0"/>
                </a:lnTo>
              </a:path>
            </a:pathLst>
          </a:custGeom>
          <a:ln w="28956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32" y="996371"/>
            <a:ext cx="9238818" cy="573252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920399" y="928809"/>
            <a:ext cx="403828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Exportation de l’huile d’olive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59" y="1129013"/>
            <a:ext cx="785813" cy="5229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59" y="3984926"/>
            <a:ext cx="783000" cy="52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81" y="2695936"/>
            <a:ext cx="783000" cy="52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44362" y="5183283"/>
            <a:ext cx="45456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Impact sur l’économie Nationale</a:t>
            </a:r>
            <a:endParaRPr lang="fr-FR" sz="2400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01E6F63-228B-8E7B-4643-6E13A0FF7F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665" t="86516" b="4660"/>
          <a:stretch/>
        </p:blipFill>
        <p:spPr>
          <a:xfrm>
            <a:off x="10988060" y="5759080"/>
            <a:ext cx="1203940" cy="6720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>
          <a:xfrm>
            <a:off x="11155684" y="24865"/>
            <a:ext cx="912140" cy="9039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067" y="6550223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COI, 2022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97544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5" y="978225"/>
            <a:ext cx="9610844" cy="547034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8</a:t>
            </a:fld>
            <a:endParaRPr lang="fr-F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16192" y="67962"/>
            <a:ext cx="93513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b="1" smtClean="0">
                <a:solidFill>
                  <a:schemeClr val="accent2"/>
                </a:solidFill>
              </a:rPr>
              <a:t>Variation </a:t>
            </a:r>
            <a:r>
              <a:rPr lang="fr-FR" sz="3600" b="1" smtClean="0">
                <a:solidFill>
                  <a:schemeClr val="accent2"/>
                </a:solidFill>
              </a:rPr>
              <a:t>du </a:t>
            </a:r>
            <a:r>
              <a:rPr lang="fr-FR" sz="3600" b="1" dirty="0" smtClean="0">
                <a:solidFill>
                  <a:schemeClr val="accent2"/>
                </a:solidFill>
              </a:rPr>
              <a:t>prix </a:t>
            </a:r>
            <a:r>
              <a:rPr lang="fr-FR" sz="3600" b="1" dirty="0" smtClean="0">
                <a:solidFill>
                  <a:schemeClr val="accent2"/>
                </a:solidFill>
              </a:rPr>
              <a:t>de vente de </a:t>
            </a:r>
            <a:r>
              <a:rPr lang="fr-FR" sz="3600" b="1" dirty="0" smtClean="0">
                <a:solidFill>
                  <a:schemeClr val="accent2"/>
                </a:solidFill>
              </a:rPr>
              <a:t>l’huile d’olive</a:t>
            </a:r>
            <a:endParaRPr lang="fr-FR" sz="3600" b="1" dirty="0">
              <a:solidFill>
                <a:schemeClr val="accent2"/>
              </a:solidFill>
            </a:endParaRPr>
          </a:p>
        </p:txBody>
      </p:sp>
      <p:sp>
        <p:nvSpPr>
          <p:cNvPr id="6" name="object 3"/>
          <p:cNvSpPr/>
          <p:nvPr/>
        </p:nvSpPr>
        <p:spPr>
          <a:xfrm>
            <a:off x="116192" y="659712"/>
            <a:ext cx="10544774" cy="45719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881" y="0"/>
                </a:lnTo>
              </a:path>
            </a:pathLst>
          </a:custGeom>
          <a:ln w="28956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>
          <a:xfrm>
            <a:off x="11144667" y="74281"/>
            <a:ext cx="912140" cy="90394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314231" y="1265185"/>
            <a:ext cx="17898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Greece</a:t>
            </a:r>
            <a:r>
              <a:rPr lang="fr-FR" b="1" dirty="0" smtClean="0"/>
              <a:t> 777.5</a:t>
            </a:r>
          </a:p>
          <a:p>
            <a:pPr algn="ctr"/>
            <a:r>
              <a:rPr lang="fr-FR" b="1" dirty="0" smtClean="0"/>
              <a:t>(Octobre 2023)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21067" y="6550223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COI, </a:t>
            </a:r>
            <a:r>
              <a:rPr lang="fr-FR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2023</a:t>
            </a:r>
            <a:endParaRPr lang="fr-FR" sz="1400" b="1" dirty="0"/>
          </a:p>
        </p:txBody>
      </p:sp>
      <p:sp>
        <p:nvSpPr>
          <p:cNvPr id="3" name="Flèche vers le bas 2"/>
          <p:cNvSpPr/>
          <p:nvPr/>
        </p:nvSpPr>
        <p:spPr>
          <a:xfrm rot="10800000">
            <a:off x="10791925" y="2781010"/>
            <a:ext cx="284940" cy="1021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757059" y="4108012"/>
            <a:ext cx="235467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2023/ 2024</a:t>
            </a:r>
          </a:p>
          <a:p>
            <a:pPr algn="ctr"/>
            <a:r>
              <a:rPr lang="fr-FR" sz="1600" dirty="0" smtClean="0"/>
              <a:t>Baisse des production à l’échelle </a:t>
            </a:r>
            <a:r>
              <a:rPr lang="fr-FR" sz="1600" dirty="0"/>
              <a:t>mondiale </a:t>
            </a:r>
            <a:r>
              <a:rPr lang="fr-FR" sz="1600" dirty="0" smtClean="0">
                <a:solidFill>
                  <a:srgbClr val="FF0000"/>
                </a:solidFill>
              </a:rPr>
              <a:t>(Espagne)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49843" y="1262074"/>
            <a:ext cx="17898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Italy</a:t>
            </a:r>
            <a:r>
              <a:rPr lang="fr-FR" b="1" dirty="0" smtClean="0"/>
              <a:t> 889 </a:t>
            </a:r>
          </a:p>
          <a:p>
            <a:pPr algn="ctr"/>
            <a:r>
              <a:rPr lang="fr-FR" b="1" dirty="0" smtClean="0"/>
              <a:t>(Octobre 2023)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038921" y="1260122"/>
            <a:ext cx="17898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Spain 802,25 </a:t>
            </a:r>
          </a:p>
          <a:p>
            <a:pPr algn="ctr"/>
            <a:r>
              <a:rPr lang="fr-FR" b="1" dirty="0" smtClean="0"/>
              <a:t>(Octobre 2023)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0064795" y="1305057"/>
            <a:ext cx="178986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Prix de vente de l’huile d’olive : 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Loi de l’offre et de la demande </a:t>
            </a:r>
            <a:r>
              <a:rPr lang="fr-FR" sz="1600" dirty="0" smtClean="0"/>
              <a:t> sur les marchés </a:t>
            </a:r>
            <a:r>
              <a:rPr lang="fr-FR" sz="1600" dirty="0"/>
              <a:t>mondiaux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9486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8" grpId="0" animBg="1"/>
      <p:bldP spid="14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D6A-3F78-4C2A-9134-556D0A718137}" type="slidenum">
              <a:rPr lang="fr-FR" smtClean="0"/>
              <a:t>9</a:t>
            </a:fld>
            <a:endParaRPr lang="fr-F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16192" y="67962"/>
            <a:ext cx="93513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solidFill>
                  <a:schemeClr val="accent2"/>
                </a:solidFill>
              </a:rPr>
              <a:t>Caractéristiques de la zone SERVAGRI </a:t>
            </a:r>
          </a:p>
        </p:txBody>
      </p:sp>
      <p:sp>
        <p:nvSpPr>
          <p:cNvPr id="6" name="object 3"/>
          <p:cNvSpPr/>
          <p:nvPr/>
        </p:nvSpPr>
        <p:spPr>
          <a:xfrm>
            <a:off x="116192" y="659712"/>
            <a:ext cx="10544774" cy="45719"/>
          </a:xfrm>
          <a:custGeom>
            <a:avLst/>
            <a:gdLst/>
            <a:ahLst/>
            <a:cxnLst/>
            <a:rect l="l" t="t" r="r" b="b"/>
            <a:pathLst>
              <a:path w="8065134">
                <a:moveTo>
                  <a:pt x="0" y="0"/>
                </a:moveTo>
                <a:lnTo>
                  <a:pt x="8064881" y="0"/>
                </a:lnTo>
              </a:path>
            </a:pathLst>
          </a:custGeom>
          <a:ln w="28956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 descr="D:\Cluster_projet_Italien\Zone_Servagri_production_Italie_T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2" y="1030061"/>
            <a:ext cx="5889170" cy="5013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e 25"/>
          <p:cNvGrpSpPr/>
          <p:nvPr/>
        </p:nvGrpSpPr>
        <p:grpSpPr>
          <a:xfrm>
            <a:off x="6158204" y="800793"/>
            <a:ext cx="5875429" cy="3724138"/>
            <a:chOff x="6158204" y="800793"/>
            <a:chExt cx="5875429" cy="3724138"/>
          </a:xfrm>
        </p:grpSpPr>
        <p:grpSp>
          <p:nvGrpSpPr>
            <p:cNvPr id="10" name="Groupe 9"/>
            <p:cNvGrpSpPr/>
            <p:nvPr/>
          </p:nvGrpSpPr>
          <p:grpSpPr>
            <a:xfrm>
              <a:off x="6158204" y="800793"/>
              <a:ext cx="5668230" cy="3724138"/>
              <a:chOff x="6158204" y="800793"/>
              <a:chExt cx="5668230" cy="3724138"/>
            </a:xfrm>
          </p:grpSpPr>
          <p:pic>
            <p:nvPicPr>
              <p:cNvPr id="9" name="Image 8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8204" y="871440"/>
                <a:ext cx="5668230" cy="3653491"/>
              </a:xfrm>
              <a:prstGeom prst="rect">
                <a:avLst/>
              </a:prstGeom>
              <a:noFill/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8293862" y="800793"/>
                <a:ext cx="2347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Tunisie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1092350" y="4238837"/>
              <a:ext cx="9412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(DGPA, 2022)</a:t>
              </a:r>
              <a:endParaRPr lang="fr-FR" sz="10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999905" y="1567773"/>
            <a:ext cx="1035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163,000 T</a:t>
            </a:r>
            <a:endParaRPr lang="fr-FR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9420902" y="4195247"/>
            <a:ext cx="833030" cy="292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521525" y="2313354"/>
            <a:ext cx="980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98,975 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08496" y="2969648"/>
            <a:ext cx="932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50,393 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13529" y="2880439"/>
            <a:ext cx="980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58,600 T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25328" y="1580580"/>
            <a:ext cx="1719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Variété </a:t>
            </a:r>
            <a:r>
              <a:rPr lang="fr-FR" sz="1600" b="1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Chemlali</a:t>
            </a:r>
            <a:r>
              <a:rPr lang="fr-FR" sz="16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6749073" y="2541107"/>
            <a:ext cx="1563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Variété </a:t>
            </a:r>
            <a:r>
              <a:rPr lang="fr-FR" sz="1600" b="1" dirty="0" err="1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Chétoui</a:t>
            </a:r>
            <a:endParaRPr lang="fr-FR" sz="1600" b="1" dirty="0">
              <a:solidFill>
                <a:srgbClr val="20212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6718040" y="4524931"/>
            <a:ext cx="5061739" cy="2135912"/>
            <a:chOff x="6718040" y="4524931"/>
            <a:chExt cx="5061739" cy="2135912"/>
          </a:xfrm>
        </p:grpSpPr>
        <p:sp>
          <p:nvSpPr>
            <p:cNvPr id="11" name="Accolade ouvrante 10"/>
            <p:cNvSpPr/>
            <p:nvPr/>
          </p:nvSpPr>
          <p:spPr>
            <a:xfrm>
              <a:off x="6718040" y="4524931"/>
              <a:ext cx="363893" cy="211963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07073" y="4527305"/>
              <a:ext cx="39717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20212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3 Provinces : Raguse, Syracuse et Catane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23341" y="5737513"/>
              <a:ext cx="44418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rgbClr val="20212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Deux appellations d'origine protégée (AOP) : </a:t>
              </a:r>
            </a:p>
            <a:p>
              <a:r>
                <a:rPr lang="fr-FR" dirty="0">
                  <a:solidFill>
                    <a:srgbClr val="20212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*Monte </a:t>
              </a:r>
              <a:r>
                <a:rPr lang="fr-FR" dirty="0" err="1">
                  <a:solidFill>
                    <a:srgbClr val="20212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Iblei</a:t>
              </a:r>
              <a:endParaRPr lang="fr-FR" dirty="0">
                <a:solidFill>
                  <a:srgbClr val="20212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r>
                <a:rPr lang="fr-FR" dirty="0">
                  <a:solidFill>
                    <a:srgbClr val="20212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*Monte Etna</a:t>
              </a:r>
              <a:endParaRPr lang="fr-FR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51085" y="4841928"/>
              <a:ext cx="48286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>
                  <a:solidFill>
                    <a:srgbClr val="20212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- Catane : Superficie : 10,500 ha ; Var. </a:t>
              </a:r>
              <a:r>
                <a:rPr lang="fr-FR" sz="1600" dirty="0" err="1">
                  <a:solidFill>
                    <a:srgbClr val="20212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Nocellara</a:t>
              </a:r>
              <a:r>
                <a:rPr lang="fr-FR" sz="1600" dirty="0">
                  <a:solidFill>
                    <a:srgbClr val="20212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fr-FR" sz="1600" dirty="0" err="1">
                  <a:solidFill>
                    <a:srgbClr val="20212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dell'Etna</a:t>
              </a:r>
              <a:endParaRPr lang="fr-FR" sz="1600" dirty="0">
                <a:solidFill>
                  <a:srgbClr val="20212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56332" y="5146017"/>
              <a:ext cx="28344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>
                  <a:solidFill>
                    <a:srgbClr val="20212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- Raguse : Superficie : 8,367 ha ;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42839" y="5401925"/>
              <a:ext cx="4463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/>
              <a:r>
                <a:rPr lang="fr-FR" sz="1600" dirty="0">
                  <a:solidFill>
                    <a:srgbClr val="20212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- Syracuse : Superficie : </a:t>
              </a:r>
              <a:r>
                <a:rPr lang="fr-FR" sz="1600" dirty="0"/>
                <a:t>8,930 ha</a:t>
              </a:r>
              <a:r>
                <a:rPr lang="fr-FR" sz="1600" dirty="0">
                  <a:solidFill>
                    <a:srgbClr val="20212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; Var. </a:t>
              </a:r>
              <a:r>
                <a:rPr lang="fr-FR" sz="1600" dirty="0"/>
                <a:t>la </a:t>
              </a:r>
              <a:r>
                <a:rPr lang="fr-FR" sz="1600" dirty="0" err="1"/>
                <a:t>Tonda</a:t>
              </a:r>
              <a:r>
                <a:rPr lang="fr-FR" sz="1600" dirty="0"/>
                <a:t> </a:t>
              </a:r>
              <a:r>
                <a:rPr lang="fr-FR" sz="1600" dirty="0" err="1"/>
                <a:t>Iblea</a:t>
              </a:r>
              <a:endParaRPr lang="fr-FR" sz="1600" dirty="0">
                <a:solidFill>
                  <a:srgbClr val="20212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BDD4C14-F07A-7379-E49E-BAA5C0F51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665" t="86516" b="4660"/>
          <a:stretch/>
        </p:blipFill>
        <p:spPr>
          <a:xfrm>
            <a:off x="11250717" y="5968146"/>
            <a:ext cx="941283" cy="52544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>
          <a:xfrm>
            <a:off x="11250717" y="86679"/>
            <a:ext cx="912140" cy="9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13503</TotalTime>
  <Words>884</Words>
  <Application>Microsoft Office PowerPoint</Application>
  <PresentationFormat>Grand écran</PresentationFormat>
  <Paragraphs>179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MS Mincho</vt:lpstr>
      <vt:lpstr>Arial</vt:lpstr>
      <vt:lpstr>Calibri</vt:lpstr>
      <vt:lpstr>Calibri Light</vt:lpstr>
      <vt:lpstr>Times New Roman</vt:lpstr>
      <vt:lpstr>Wingdings</vt:lpstr>
      <vt:lpstr>Office Theme</vt:lpstr>
      <vt:lpstr>Clusters : le moteur du réseautage et de la qualification de la filière oléicole 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kefi mohamed</dc:creator>
  <cp:lastModifiedBy>Mohamed Kefi</cp:lastModifiedBy>
  <cp:revision>857</cp:revision>
  <cp:lastPrinted>2019-03-09T14:26:23Z</cp:lastPrinted>
  <dcterms:created xsi:type="dcterms:W3CDTF">2019-02-28T19:23:20Z</dcterms:created>
  <dcterms:modified xsi:type="dcterms:W3CDTF">2023-11-20T09:37:59Z</dcterms:modified>
</cp:coreProperties>
</file>