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spostare la diapositiva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Fai clic per modificare il formato delle note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&lt;intestazione&gt;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2C8B8A0-7F6E-4FAF-B9CC-465BA267313F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‹N›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F2DC2EE-6DA3-4558-812B-FF8A8D02274D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F3F2106-B4D7-4797-9B46-2B658A33DFAA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B473909-57B1-4A60-90A9-2A5098C61A25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11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053335A-5BDF-48D5-8491-73A4822DCCF9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12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AA0EAEF-B0C2-4B46-8288-E6A8096390FC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13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AA0EAEF-B0C2-4B46-8288-E6A8096390FC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14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981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AF25550-6BF6-4BFB-99ED-D3E6494BF984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15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4961931-11D7-440F-BBD7-726265663EDF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85B5D6F-9CF8-4CC2-B395-79825A0AA802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733D955-1D79-4654-8E7E-14BE0A4C4B40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A17336E-E5A0-47FB-8691-ABA80796A984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5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5A04D5A-3E56-4EB8-99DD-5ADA3D95DB64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6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C83AE67-919E-45F5-926D-F0B98B85D036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7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27AD772-E6CE-48FB-A0D5-502621E0FF06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Text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D07A99B-BFF3-41FA-886F-ABC2BD354B5D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9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078560" y="4425120"/>
            <a:ext cx="1031760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078560" y="4425120"/>
            <a:ext cx="1031760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>
            <a:off x="0" y="0"/>
            <a:ext cx="885240" cy="6857280"/>
          </a:xfrm>
          <a:custGeom>
            <a:avLst/>
            <a:gdLst>
              <a:gd name="textAreaLeft" fmla="*/ 0 w 885240"/>
              <a:gd name="textAreaRight" fmla="*/ 885600 w 885240"/>
              <a:gd name="textAreaTop" fmla="*/ 0 h 6857280"/>
              <a:gd name="textAreaBottom" fmla="*/ 6857640 h 6857280"/>
            </a:gdLst>
            <a:ahLst/>
            <a:cxnLst/>
            <a:rect l="textAreaLeft" t="textAreaTop" r="textAreaRight" b="textAreaBottom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2" hidden="1"/>
          <p:cNvSpPr/>
          <p:nvPr/>
        </p:nvSpPr>
        <p:spPr>
          <a:xfrm>
            <a:off x="11908440" y="0"/>
            <a:ext cx="28260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3557160" y="631080"/>
            <a:ext cx="5234760" cy="5228640"/>
          </a:xfrm>
          <a:custGeom>
            <a:avLst/>
            <a:gdLst>
              <a:gd name="textAreaLeft" fmla="*/ 0 w 5234760"/>
              <a:gd name="textAreaRight" fmla="*/ 5235120 w 5234760"/>
              <a:gd name="textAreaTop" fmla="*/ 0 h 5228640"/>
              <a:gd name="textAreaBottom" fmla="*/ 5229000 h 5228640"/>
            </a:gdLst>
            <a:ahLst/>
            <a:cxnLst/>
            <a:rect l="textAreaLeft" t="textAreaTop" r="textAreaRight" b="textAreaBottom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CustomShape 8"/>
          <p:cNvSpPr/>
          <p:nvPr/>
        </p:nvSpPr>
        <p:spPr>
          <a:xfrm>
            <a:off x="0" y="0"/>
            <a:ext cx="28260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600" cy="439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885240" cy="6857280"/>
          </a:xfrm>
          <a:custGeom>
            <a:avLst/>
            <a:gdLst>
              <a:gd name="textAreaLeft" fmla="*/ 0 w 885240"/>
              <a:gd name="textAreaRight" fmla="*/ 885600 w 885240"/>
              <a:gd name="textAreaTop" fmla="*/ 0 h 6857280"/>
              <a:gd name="textAreaBottom" fmla="*/ 6857640 h 6857280"/>
            </a:gdLst>
            <a:ahLst/>
            <a:cxnLst/>
            <a:rect l="textAreaLeft" t="textAreaTop" r="textAreaRight" b="textAreaBottom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11908440" y="0"/>
            <a:ext cx="28260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717760" y="168120"/>
            <a:ext cx="3473640" cy="62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4552560" y="4396680"/>
            <a:ext cx="3362040" cy="96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CLUSTER transfrontalier à </a:t>
            </a:r>
            <a:r>
              <a:rPr lang="fr-FR" sz="1400" b="0" i="1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SERVice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du réseautage et qualification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des filières </a:t>
            </a:r>
            <a:r>
              <a:rPr lang="fr-FR" sz="1400" b="0" i="1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AGRIcoles</a:t>
            </a:r>
            <a:r>
              <a:rPr lang="fr-FR" sz="14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en oléiculture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000" b="1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Réf. n° IS_1.1_034</a:t>
            </a:r>
            <a:r>
              <a:rPr lang="fr-FR" sz="10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en-GB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Immagine 36"/>
          <p:cNvPicPr/>
          <p:nvPr/>
        </p:nvPicPr>
        <p:blipFill>
          <a:blip r:embed="rId3"/>
          <a:stretch/>
        </p:blipFill>
        <p:spPr>
          <a:xfrm>
            <a:off x="666000" y="240840"/>
            <a:ext cx="708840" cy="472320"/>
          </a:xfrm>
          <a:prstGeom prst="rect">
            <a:avLst/>
          </a:prstGeom>
          <a:ln w="0">
            <a:noFill/>
          </a:ln>
        </p:spPr>
      </p:pic>
      <p:pic>
        <p:nvPicPr>
          <p:cNvPr id="91" name="Immagine 34"/>
          <p:cNvPicPr/>
          <p:nvPr/>
        </p:nvPicPr>
        <p:blipFill>
          <a:blip r:embed="rId4"/>
          <a:stretch/>
        </p:blipFill>
        <p:spPr>
          <a:xfrm>
            <a:off x="9447120" y="239400"/>
            <a:ext cx="704160" cy="469080"/>
          </a:xfrm>
          <a:prstGeom prst="rect">
            <a:avLst/>
          </a:prstGeom>
          <a:ln w="0">
            <a:noFill/>
          </a:ln>
        </p:spPr>
      </p:pic>
      <p:pic>
        <p:nvPicPr>
          <p:cNvPr id="92" name="Immagine 33"/>
          <p:cNvPicPr/>
          <p:nvPr/>
        </p:nvPicPr>
        <p:blipFill>
          <a:blip r:embed="rId5"/>
          <a:srcRect l="21337" t="7974" r="21497" b="21584"/>
          <a:stretch/>
        </p:blipFill>
        <p:spPr>
          <a:xfrm>
            <a:off x="10247400" y="229680"/>
            <a:ext cx="408600" cy="504360"/>
          </a:xfrm>
          <a:prstGeom prst="rect">
            <a:avLst/>
          </a:prstGeom>
          <a:ln w="0">
            <a:noFill/>
          </a:ln>
        </p:spPr>
      </p:pic>
      <p:pic>
        <p:nvPicPr>
          <p:cNvPr id="93" name="Immagine 20"/>
          <p:cNvPicPr/>
          <p:nvPr/>
        </p:nvPicPr>
        <p:blipFill>
          <a:blip r:embed="rId6"/>
          <a:stretch/>
        </p:blipFill>
        <p:spPr>
          <a:xfrm>
            <a:off x="8924760" y="245520"/>
            <a:ext cx="440640" cy="46584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1387800" y="364680"/>
            <a:ext cx="14990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0" i="1" strike="noStrike" spc="-1">
                <a:solidFill>
                  <a:srgbClr val="E3DED1"/>
                </a:solidFill>
                <a:latin typeface="Gill Sans MT"/>
                <a:ea typeface="DejaVu Sans"/>
              </a:rPr>
              <a:t>Programme cofinancé</a:t>
            </a:r>
            <a:br>
              <a:rPr sz="1800"/>
            </a:br>
            <a:r>
              <a:rPr lang="fr-FR" sz="1000" b="0" i="1" strike="noStrike" spc="-1">
                <a:solidFill>
                  <a:srgbClr val="E3DED1"/>
                </a:solidFill>
                <a:latin typeface="Gill Sans MT"/>
                <a:ea typeface="DejaVu Sans"/>
              </a:rPr>
              <a:t>par l’</a:t>
            </a:r>
            <a:r>
              <a:rPr lang="fr-FR" sz="1000" b="1" i="1" strike="noStrike" spc="-1">
                <a:solidFill>
                  <a:srgbClr val="E3DED1"/>
                </a:solidFill>
                <a:latin typeface="Gill Sans MT"/>
                <a:ea typeface="DejaVu Sans"/>
              </a:rPr>
              <a:t>Union Européenne</a:t>
            </a:r>
            <a:r>
              <a:rPr lang="fr-FR" sz="1000" b="0" strike="noStrike" spc="-1">
                <a:solidFill>
                  <a:srgbClr val="E3DED1"/>
                </a:solidFill>
                <a:latin typeface="Gill Sans MT"/>
                <a:ea typeface="DejaVu Sans"/>
              </a:rPr>
              <a:t> </a:t>
            </a:r>
            <a:endParaRPr lang="en-GB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Immagine 15"/>
          <p:cNvPicPr/>
          <p:nvPr/>
        </p:nvPicPr>
        <p:blipFill>
          <a:blip r:embed="rId7"/>
          <a:stretch/>
        </p:blipFill>
        <p:spPr>
          <a:xfrm>
            <a:off x="10683720" y="136440"/>
            <a:ext cx="1254240" cy="627480"/>
          </a:xfrm>
          <a:prstGeom prst="rect">
            <a:avLst/>
          </a:prstGeom>
          <a:ln w="0">
            <a:noFill/>
          </a:ln>
        </p:spPr>
      </p:pic>
      <p:sp>
        <p:nvSpPr>
          <p:cNvPr id="96" name="TextShape 4"/>
          <p:cNvSpPr/>
          <p:nvPr/>
        </p:nvSpPr>
        <p:spPr>
          <a:xfrm>
            <a:off x="551880" y="5829480"/>
            <a:ext cx="11519280" cy="93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1800" b="0" strike="noStrike" cap="all" spc="795" dirty="0">
                <a:solidFill>
                  <a:srgbClr val="FFFFFF"/>
                </a:solidFill>
                <a:latin typeface="Impact"/>
                <a:ea typeface="DejaVu Sans"/>
              </a:rPr>
              <a:t>Connecter les maillons</a:t>
            </a:r>
            <a:r>
              <a:rPr lang="fr-FR" cap="all" spc="795" dirty="0">
                <a:solidFill>
                  <a:srgbClr val="FFFFFF"/>
                </a:solidFill>
                <a:latin typeface="Impact"/>
                <a:ea typeface="DejaVu Sans"/>
              </a:rPr>
              <a:t> </a:t>
            </a:r>
            <a:r>
              <a:rPr lang="fr-FR" sz="1800" b="0" strike="noStrike" cap="all" spc="795" dirty="0">
                <a:solidFill>
                  <a:srgbClr val="FFFFFF"/>
                </a:solidFill>
                <a:latin typeface="Impact"/>
                <a:ea typeface="DejaVu Sans"/>
              </a:rPr>
              <a:t>SERVAGRI: réseautage et</a:t>
            </a:r>
          </a:p>
          <a:p>
            <a:pPr algn="ctr">
              <a:lnSpc>
                <a:spcPct val="90000"/>
              </a:lnSpc>
            </a:pPr>
            <a:r>
              <a:rPr lang="fr-FR" sz="1800" b="0" strike="noStrike" cap="all" spc="795" dirty="0">
                <a:solidFill>
                  <a:srgbClr val="FFFFFF"/>
                </a:solidFill>
                <a:latin typeface="Impact"/>
                <a:ea typeface="DejaVu Sans"/>
              </a:rPr>
              <a:t>qualification des filières oléicoles</a:t>
            </a:r>
            <a:endParaRPr lang="it-IT" sz="1400" b="0" strike="noStrike" cap="all" spc="795" dirty="0">
              <a:solidFill>
                <a:srgbClr val="FFFFFF"/>
              </a:solidFill>
              <a:latin typeface="Impact"/>
              <a:ea typeface="DejaVu Sans"/>
            </a:endParaRPr>
          </a:p>
          <a:p>
            <a:pPr algn="ctr">
              <a:lnSpc>
                <a:spcPct val="90000"/>
              </a:lnSpc>
            </a:pPr>
            <a:r>
              <a:rPr lang="it-IT" sz="1400" b="0" strike="noStrike" cap="all" spc="795" dirty="0">
                <a:solidFill>
                  <a:srgbClr val="FFFFFF"/>
                </a:solidFill>
                <a:latin typeface="Impact"/>
                <a:ea typeface="DejaVu Sans"/>
              </a:rPr>
              <a:t>Gabriella Ricciardi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Immagine 5"/>
          <p:cNvPicPr/>
          <p:nvPr/>
        </p:nvPicPr>
        <p:blipFill>
          <a:blip r:embed="rId8"/>
          <a:stretch/>
        </p:blipFill>
        <p:spPr>
          <a:xfrm>
            <a:off x="4675680" y="795960"/>
            <a:ext cx="3134520" cy="3444840"/>
          </a:xfrm>
          <a:prstGeom prst="rect">
            <a:avLst/>
          </a:prstGeom>
          <a:ln w="0"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E07280-1FF9-4EE6-52CE-B51C1B9BE45D}"/>
              </a:ext>
            </a:extLst>
          </p:cNvPr>
          <p:cNvSpPr txBox="1"/>
          <p:nvPr/>
        </p:nvSpPr>
        <p:spPr>
          <a:xfrm>
            <a:off x="143793" y="2527710"/>
            <a:ext cx="3615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Évènement de dissémination</a:t>
            </a:r>
          </a:p>
          <a:p>
            <a:r>
              <a:rPr lang="fr-FR" sz="1600" b="1" dirty="0"/>
              <a:t>23 novembre 2023</a:t>
            </a:r>
          </a:p>
          <a:p>
            <a:r>
              <a:rPr lang="fr-FR" sz="1600" b="1" dirty="0"/>
              <a:t>« QUALIFICATION DES FILIÈRES OLÉICOLES: CONNECTER LES ACTEURS, RENFORCER LES LIENS»</a:t>
            </a:r>
            <a:endParaRPr lang="it-IT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3"/>
          <p:cNvGrpSpPr/>
          <p:nvPr/>
        </p:nvGrpSpPr>
        <p:grpSpPr>
          <a:xfrm>
            <a:off x="1230120" y="182880"/>
            <a:ext cx="10516680" cy="872280"/>
            <a:chOff x="1230120" y="182880"/>
            <a:chExt cx="10516680" cy="872280"/>
          </a:xfrm>
        </p:grpSpPr>
        <p:pic>
          <p:nvPicPr>
            <p:cNvPr id="186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30120" y="182880"/>
              <a:ext cx="492588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7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299440" y="182880"/>
              <a:ext cx="344736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8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095880" y="810000"/>
              <a:ext cx="2579760" cy="6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9" name="CasellaDiTesto 1"/>
          <p:cNvSpPr/>
          <p:nvPr/>
        </p:nvSpPr>
        <p:spPr>
          <a:xfrm>
            <a:off x="2069724" y="1140943"/>
            <a:ext cx="80355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8D9130"/>
                </a:solidFill>
                <a:latin typeface="Arial"/>
                <a:ea typeface="DejaVu Sans"/>
              </a:rPr>
              <a:t>Chi può aderire al Cluster SERVAGRI e al Protocollo d'intesa?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asellaDiTesto 5"/>
          <p:cNvSpPr/>
          <p:nvPr/>
        </p:nvSpPr>
        <p:spPr>
          <a:xfrm>
            <a:off x="1714860" y="1602112"/>
            <a:ext cx="87620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800" b="1" u="sng" strike="noStrike" spc="-1" dirty="0">
                <a:solidFill>
                  <a:srgbClr val="2016EE"/>
                </a:solidFill>
                <a:uFillTx/>
                <a:latin typeface="Calibri"/>
                <a:ea typeface="Calibri"/>
              </a:rPr>
              <a:t>TUTTI GLI OPERATORI PUBBLICI E PRIVATI DEL SETTORE OLIVICOLO TRANSFRONTALIERO </a:t>
            </a:r>
            <a:endParaRPr lang="en-GB" sz="1800" b="0" strike="noStrike" spc="-1" dirty="0">
              <a:solidFill>
                <a:srgbClr val="2016EE"/>
              </a:solidFill>
              <a:latin typeface="Arial"/>
            </a:endParaRPr>
          </a:p>
        </p:txBody>
      </p:sp>
      <p:sp>
        <p:nvSpPr>
          <p:cNvPr id="191" name="CasellaDiTesto 19"/>
          <p:cNvSpPr/>
          <p:nvPr/>
        </p:nvSpPr>
        <p:spPr>
          <a:xfrm>
            <a:off x="7427025" y="2790866"/>
            <a:ext cx="3924299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82440" algn="just">
              <a:tabLst>
                <a:tab pos="449640" algn="l"/>
                <a:tab pos="3060000" algn="ctr"/>
                <a:tab pos="6120000" algn="r"/>
              </a:tabLst>
            </a:pPr>
            <a:r>
              <a:rPr lang="it-IT" sz="18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operatori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delle province italiane e dei governatorati tunisini </a:t>
            </a:r>
            <a:r>
              <a:rPr lang="it-IT" sz="18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non compresi nel precedente elenco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it-IT" b="1" spc="-1" dirty="0">
                <a:solidFill>
                  <a:srgbClr val="EA7500"/>
                </a:solidFill>
                <a:latin typeface="Calibri"/>
                <a:ea typeface="Calibri"/>
              </a:rPr>
              <a:t>che si impegnino al rispetto dei requisiti dell'approccio SERVAGRI e del protocollo d'intesa</a:t>
            </a:r>
            <a:endParaRPr lang="en-GB" sz="1600" b="1" spc="-1" dirty="0">
              <a:solidFill>
                <a:srgbClr val="EA7500"/>
              </a:solidFill>
              <a:latin typeface="Calibri"/>
              <a:ea typeface="Calibri"/>
            </a:endParaRPr>
          </a:p>
        </p:txBody>
      </p:sp>
      <p:sp>
        <p:nvSpPr>
          <p:cNvPr id="192" name="CasellaDiTesto 21"/>
          <p:cNvSpPr/>
          <p:nvPr/>
        </p:nvSpPr>
        <p:spPr>
          <a:xfrm>
            <a:off x="3286749" y="2790866"/>
            <a:ext cx="3806006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82440"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produttori di olio d'oliva e gli operatori olivicoli e agroalimentari operanti nei </a:t>
            </a:r>
            <a:r>
              <a:rPr lang="it-IT" sz="18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governatorati di Kairouan, Monastir, </a:t>
            </a:r>
            <a:r>
              <a:rPr lang="it-IT" sz="1800" b="1" strike="noStrike" spc="-1" dirty="0" err="1">
                <a:solidFill>
                  <a:srgbClr val="2016EE"/>
                </a:solidFill>
                <a:latin typeface="Calibri"/>
                <a:ea typeface="Calibri"/>
              </a:rPr>
              <a:t>Nabeul</a:t>
            </a:r>
            <a:r>
              <a:rPr lang="it-IT" sz="18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 e </a:t>
            </a:r>
            <a:r>
              <a:rPr lang="it-IT" sz="1800" b="1" strike="noStrike" spc="-1" dirty="0" err="1">
                <a:solidFill>
                  <a:srgbClr val="2016EE"/>
                </a:solidFill>
                <a:latin typeface="Calibri"/>
                <a:ea typeface="Calibri"/>
              </a:rPr>
              <a:t>Sousse</a:t>
            </a:r>
            <a:r>
              <a:rPr lang="it-IT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 nelle </a:t>
            </a:r>
            <a:r>
              <a:rPr lang="it-IT" sz="18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province di Catania, Ragusa e Siracusa 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Freccia in giù 28"/>
          <p:cNvSpPr/>
          <p:nvPr/>
        </p:nvSpPr>
        <p:spPr>
          <a:xfrm rot="2902800">
            <a:off x="4880413" y="2099200"/>
            <a:ext cx="293040" cy="636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D9130"/>
          </a:solidFill>
          <a:ln>
            <a:solidFill>
              <a:srgbClr val="3D3F15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94" name="Freccia in giù 29"/>
          <p:cNvSpPr/>
          <p:nvPr/>
        </p:nvSpPr>
        <p:spPr>
          <a:xfrm rot="19155000">
            <a:off x="8544476" y="2115024"/>
            <a:ext cx="293040" cy="636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D9130"/>
          </a:solidFill>
          <a:ln>
            <a:solidFill>
              <a:srgbClr val="3D3F15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7533086-1D9E-2686-34A7-E92CC5A1CACE}"/>
              </a:ext>
            </a:extLst>
          </p:cNvPr>
          <p:cNvGrpSpPr/>
          <p:nvPr/>
        </p:nvGrpSpPr>
        <p:grpSpPr>
          <a:xfrm>
            <a:off x="948283" y="2360295"/>
            <a:ext cx="2238374" cy="4314825"/>
            <a:chOff x="685800" y="538163"/>
            <a:chExt cx="2952750" cy="55530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AE74072-6F43-8529-09A9-1946CB56C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38163"/>
              <a:ext cx="2952750" cy="555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5791799F-EA93-C8E3-E123-4AE88F852AFD}"/>
                </a:ext>
              </a:extLst>
            </p:cNvPr>
            <p:cNvSpPr/>
            <p:nvPr/>
          </p:nvSpPr>
          <p:spPr>
            <a:xfrm>
              <a:off x="2085975" y="1924050"/>
              <a:ext cx="504825" cy="2476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E43D5E81-0DFB-2518-680F-2FECFD7A3955}"/>
                </a:ext>
              </a:extLst>
            </p:cNvPr>
            <p:cNvSpPr/>
            <p:nvPr/>
          </p:nvSpPr>
          <p:spPr>
            <a:xfrm>
              <a:off x="2724150" y="1123950"/>
              <a:ext cx="438149" cy="15716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38AF0B40-67E8-1004-FDC2-DFA655724D6C}"/>
                </a:ext>
              </a:extLst>
            </p:cNvPr>
            <p:cNvSpPr/>
            <p:nvPr/>
          </p:nvSpPr>
          <p:spPr>
            <a:xfrm>
              <a:off x="2524126" y="1866901"/>
              <a:ext cx="352424" cy="1619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0E99A850-734E-2399-E791-351629D1B0F6}"/>
                </a:ext>
              </a:extLst>
            </p:cNvPr>
            <p:cNvSpPr/>
            <p:nvPr/>
          </p:nvSpPr>
          <p:spPr>
            <a:xfrm>
              <a:off x="2819399" y="1952625"/>
              <a:ext cx="438149" cy="15716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B912FD8B-68D1-8D9E-A9A3-B65FFE4A63EA}"/>
              </a:ext>
            </a:extLst>
          </p:cNvPr>
          <p:cNvGrpSpPr/>
          <p:nvPr/>
        </p:nvGrpSpPr>
        <p:grpSpPr>
          <a:xfrm>
            <a:off x="4010025" y="5162549"/>
            <a:ext cx="2539955" cy="1334021"/>
            <a:chOff x="5285301" y="2971799"/>
            <a:chExt cx="3572947" cy="1985963"/>
          </a:xfrm>
        </p:grpSpPr>
        <p:pic>
          <p:nvPicPr>
            <p:cNvPr id="9" name="Picture 6" descr="Cartina Sicilia Mappa Sicilia: cosa fare cosa vedere. Sicilia Cartina">
              <a:extLst>
                <a:ext uri="{FF2B5EF4-FFF2-40B4-BE49-F238E27FC236}">
                  <a16:creationId xmlns:a16="http://schemas.microsoft.com/office/drawing/2014/main" id="{47B5E1D9-27F5-22F4-F273-95E61F15A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301" y="2971799"/>
              <a:ext cx="3572947" cy="198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DF0267D6-0062-BF75-3762-D973369B91A7}"/>
                </a:ext>
              </a:extLst>
            </p:cNvPr>
            <p:cNvSpPr/>
            <p:nvPr/>
          </p:nvSpPr>
          <p:spPr>
            <a:xfrm rot="19141496">
              <a:off x="7634801" y="3845982"/>
              <a:ext cx="684933" cy="28046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69CF9622-CC2C-D9F1-A26F-99156E3CA418}"/>
                </a:ext>
              </a:extLst>
            </p:cNvPr>
            <p:cNvSpPr/>
            <p:nvPr/>
          </p:nvSpPr>
          <p:spPr>
            <a:xfrm rot="1941308">
              <a:off x="7540156" y="4525935"/>
              <a:ext cx="551733" cy="2476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EBAEFAA2-E0D7-DADE-0C88-D74674826676}"/>
                </a:ext>
              </a:extLst>
            </p:cNvPr>
            <p:cNvSpPr/>
            <p:nvPr/>
          </p:nvSpPr>
          <p:spPr>
            <a:xfrm rot="3526557">
              <a:off x="7883016" y="4219311"/>
              <a:ext cx="591391" cy="2476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3"/>
          <p:cNvGrpSpPr/>
          <p:nvPr/>
        </p:nvGrpSpPr>
        <p:grpSpPr>
          <a:xfrm>
            <a:off x="1230120" y="182880"/>
            <a:ext cx="10516680" cy="872280"/>
            <a:chOff x="1230120" y="182880"/>
            <a:chExt cx="10516680" cy="872280"/>
          </a:xfrm>
        </p:grpSpPr>
        <p:pic>
          <p:nvPicPr>
            <p:cNvPr id="196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30120" y="182880"/>
              <a:ext cx="492588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7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299440" y="182880"/>
              <a:ext cx="344736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8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095880" y="810000"/>
              <a:ext cx="2579760" cy="6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9" name="CasellaDiTesto 1"/>
          <p:cNvSpPr/>
          <p:nvPr/>
        </p:nvSpPr>
        <p:spPr>
          <a:xfrm>
            <a:off x="4772160" y="1137240"/>
            <a:ext cx="2768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8D9130"/>
                </a:solidFill>
                <a:latin typeface="Arial"/>
                <a:ea typeface="DejaVu Sans"/>
              </a:rPr>
              <a:t>Come si aderisce?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asellaDiTesto 5"/>
          <p:cNvSpPr/>
          <p:nvPr/>
        </p:nvSpPr>
        <p:spPr>
          <a:xfrm>
            <a:off x="1545120" y="1770120"/>
            <a:ext cx="97264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u="sng" strike="noStrike" spc="-1" dirty="0">
                <a:solidFill>
                  <a:srgbClr val="2016EE"/>
                </a:solidFill>
                <a:uFillTx/>
                <a:latin typeface="Calibri"/>
                <a:ea typeface="Calibri"/>
              </a:rPr>
              <a:t>rispettare le regole stabilite nel protocollo;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richiedere l'attribuzione della </a:t>
            </a:r>
            <a:r>
              <a:rPr lang="it-IT" sz="1600" b="1" u="sng" strike="noStrike" spc="-1" dirty="0">
                <a:solidFill>
                  <a:srgbClr val="EA7500"/>
                </a:solidFill>
                <a:uFillTx/>
                <a:latin typeface="Calibri"/>
                <a:ea typeface="Calibri"/>
              </a:rPr>
              <a:t>denominazione Olio Extra Vergine di Oliva SERVAGRI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indicando i prodotti per i quali si richiede l'adesione 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asellaDiTesto 8"/>
          <p:cNvSpPr/>
          <p:nvPr/>
        </p:nvSpPr>
        <p:spPr>
          <a:xfrm>
            <a:off x="1545120" y="3354480"/>
            <a:ext cx="9726480" cy="644877"/>
          </a:xfrm>
          <a:prstGeom prst="rect">
            <a:avLst/>
          </a:prstGeom>
          <a:gradFill rotWithShape="0">
            <a:gsLst>
              <a:gs pos="0">
                <a:srgbClr val="E8EBC4"/>
              </a:gs>
              <a:gs pos="100000">
                <a:srgbClr val="F8F8E7"/>
              </a:gs>
            </a:gsLst>
            <a:lin ang="16200000"/>
          </a:gradFill>
          <a:ln>
            <a:solidFill>
              <a:srgbClr val="8B8F2C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N.B.: </a:t>
            </a:r>
            <a:r>
              <a:rPr lang="it-IT" sz="18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Aderire</a:t>
            </a:r>
            <a:r>
              <a:rPr lang="it-IT" sz="18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lang="it-IT" sz="1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significa </a:t>
            </a:r>
            <a:r>
              <a:rPr lang="it-IT" sz="1800" b="1" u="sng" strike="noStrike" spc="-1" dirty="0">
                <a:solidFill>
                  <a:srgbClr val="EA7500"/>
                </a:solidFill>
                <a:latin typeface="Calibri"/>
                <a:ea typeface="Calibri"/>
              </a:rPr>
              <a:t>impegnarsi espressamente</a:t>
            </a:r>
            <a:r>
              <a:rPr lang="it-IT" sz="1800" b="1" strike="noStrike" spc="-1" dirty="0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lang="it-IT" sz="18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al rispetto delle norme stabilite dal protocollo, compresa l'accettazione dei controlli (art. 10 protocollo)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CasellaDiTesto 10"/>
          <p:cNvSpPr/>
          <p:nvPr/>
        </p:nvSpPr>
        <p:spPr>
          <a:xfrm>
            <a:off x="1545120" y="4232160"/>
            <a:ext cx="972648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CANCELLAZIONE su iniziativa: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propria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tramite presentazione della richiesta all’Agenzia per il Mediterraneo (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ApM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);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dell’</a:t>
            </a:r>
            <a:r>
              <a:rPr lang="it-IT" sz="16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ApM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sentite le Organizzazioni firmatarie dell’accordo e le Associazioni di Categoria o dei Consumatori;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dei soggetti firmatari del protocollo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della stessa </a:t>
            </a:r>
            <a:r>
              <a:rPr lang="it-IT" sz="16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ApM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e delle 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Associazioni di Categoria o dei Consumatori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quando risulta che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il membro non rispetta adeguatamente le regole stabilite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nel protocollo d'intesa (in tal caso, il </a:t>
            </a: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Calibri"/>
              </a:rPr>
              <a:t>membro interessato deve essere ascoltato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prima della cancellazione</a:t>
            </a:r>
            <a:r>
              <a:rPr lang="it-IT" sz="1600" spc="-1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asellaDiTesto 17"/>
          <p:cNvSpPr/>
          <p:nvPr/>
        </p:nvSpPr>
        <p:spPr>
          <a:xfrm>
            <a:off x="1545120" y="6048000"/>
            <a:ext cx="9892800" cy="577080"/>
          </a:xfrm>
          <a:prstGeom prst="rect">
            <a:avLst/>
          </a:prstGeom>
          <a:gradFill rotWithShape="0">
            <a:gsLst>
              <a:gs pos="0">
                <a:srgbClr val="E8EBC4"/>
              </a:gs>
              <a:gs pos="100000">
                <a:srgbClr val="F8F8E7"/>
              </a:gs>
            </a:gsLst>
            <a:lin ang="16200000"/>
          </a:gradFill>
          <a:ln>
            <a:solidFill>
              <a:srgbClr val="8B8F2C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chemeClr val="dk1"/>
                </a:solidFill>
                <a:latin typeface="Calibri"/>
                <a:ea typeface="Calibri"/>
              </a:rPr>
              <a:t>La comunicazione della cancellazione sarà effettuata dall’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Calibri"/>
              </a:rPr>
              <a:t>ApM</a:t>
            </a:r>
            <a:r>
              <a:rPr lang="it-IT" sz="1600" b="0" strike="noStrike" spc="-1">
                <a:solidFill>
                  <a:schemeClr val="dk1"/>
                </a:solidFill>
                <a:latin typeface="Calibri"/>
                <a:ea typeface="Calibri"/>
              </a:rPr>
              <a:t>, con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Calibri"/>
              </a:rPr>
              <a:t>provvedimento firmato</a:t>
            </a:r>
            <a:r>
              <a:rPr lang="it-IT" sz="1600" b="1" strike="noStrike" spc="-1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lang="it-IT" sz="1600" b="0" strike="noStrike" spc="-1">
                <a:solidFill>
                  <a:schemeClr val="dk1"/>
                </a:solidFill>
                <a:latin typeface="Calibri"/>
                <a:ea typeface="Calibri"/>
              </a:rPr>
              <a:t>dal legale rappresentante (o delegato),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Calibri"/>
              </a:rPr>
              <a:t>entro 30 gg.</a:t>
            </a:r>
            <a:r>
              <a:rPr lang="it-IT" sz="1600" b="1" strike="noStrike" spc="-1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lang="it-IT" sz="1600" b="0" strike="noStrike" spc="-1">
                <a:solidFill>
                  <a:schemeClr val="dk1"/>
                </a:solidFill>
                <a:latin typeface="Calibri"/>
                <a:ea typeface="Calibri"/>
              </a:rPr>
              <a:t>dalla richiesta o dopo che il membro interessato è stato ascoltato.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asellaDiTesto 5">
            <a:extLst>
              <a:ext uri="{FF2B5EF4-FFF2-40B4-BE49-F238E27FC236}">
                <a16:creationId xmlns:a16="http://schemas.microsoft.com/office/drawing/2014/main" id="{E99A2657-AE33-38A9-804F-049BAA8454DF}"/>
              </a:ext>
            </a:extLst>
          </p:cNvPr>
          <p:cNvSpPr/>
          <p:nvPr/>
        </p:nvSpPr>
        <p:spPr>
          <a:xfrm>
            <a:off x="1905000" y="2685411"/>
            <a:ext cx="93666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presentare la </a:t>
            </a:r>
            <a:r>
              <a:rPr lang="it-IT" sz="1600" b="1" strike="noStrike" spc="-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</a:rPr>
              <a:t>domanda all'Agenzia per il Mediterraneo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che invierà la documentazione necessaria per l'adesione (art. 14).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666ACCDF-8A38-B1B4-15F8-B0DFCE732D69}"/>
              </a:ext>
            </a:extLst>
          </p:cNvPr>
          <p:cNvSpPr/>
          <p:nvPr/>
        </p:nvSpPr>
        <p:spPr>
          <a:xfrm>
            <a:off x="1466850" y="2790358"/>
            <a:ext cx="371475" cy="190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4"/>
          <p:cNvGrpSpPr/>
          <p:nvPr/>
        </p:nvGrpSpPr>
        <p:grpSpPr>
          <a:xfrm>
            <a:off x="1230120" y="182880"/>
            <a:ext cx="10516680" cy="872280"/>
            <a:chOff x="1230120" y="182880"/>
            <a:chExt cx="10516680" cy="872280"/>
          </a:xfrm>
        </p:grpSpPr>
        <p:pic>
          <p:nvPicPr>
            <p:cNvPr id="205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30120" y="182880"/>
              <a:ext cx="492588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6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299440" y="182880"/>
              <a:ext cx="344736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7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095880" y="810000"/>
              <a:ext cx="2579760" cy="6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8" name="CasellaDiTesto 1"/>
          <p:cNvSpPr/>
          <p:nvPr/>
        </p:nvSpPr>
        <p:spPr>
          <a:xfrm>
            <a:off x="1230120" y="2300400"/>
            <a:ext cx="104079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L’applicazione del </a:t>
            </a:r>
            <a:r>
              <a:rPr lang="it-IT" sz="1800" b="1" strike="noStrike" spc="-1">
                <a:solidFill>
                  <a:srgbClr val="2016EE"/>
                </a:solidFill>
                <a:latin typeface="Gill Sans MT"/>
                <a:ea typeface="DejaVu Sans"/>
              </a:rPr>
              <a:t>DISCIPLINARE</a:t>
            </a:r>
            <a:r>
              <a:rPr lang="it-IT" sz="1800" b="0" strike="noStrike" spc="-1">
                <a:solidFill>
                  <a:srgbClr val="2016EE"/>
                </a:solidFill>
                <a:latin typeface="Gill Sans MT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2016EE"/>
                </a:solidFill>
                <a:latin typeface="Gill Sans MT"/>
                <a:ea typeface="DejaVu Sans"/>
              </a:rPr>
              <a:t>facilita agli operatori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la </a:t>
            </a:r>
            <a:r>
              <a:rPr lang="it-IT" sz="1800" b="1" strike="noStrike" spc="-1">
                <a:solidFill>
                  <a:srgbClr val="EA7500"/>
                </a:solidFill>
                <a:latin typeface="Gill Sans MT"/>
                <a:ea typeface="DejaVu Sans"/>
              </a:rPr>
              <a:t>creazione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e la </a:t>
            </a:r>
            <a:r>
              <a:rPr lang="it-IT" sz="1800" b="1" strike="noStrike" spc="-1">
                <a:solidFill>
                  <a:srgbClr val="EA7500"/>
                </a:solidFill>
                <a:latin typeface="Gill Sans MT"/>
                <a:ea typeface="DejaVu Sans"/>
              </a:rPr>
              <a:t>commercializzazione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di 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un </a:t>
            </a:r>
            <a:r>
              <a:rPr lang="it-IT" sz="1800" b="1" strike="noStrike" spc="-1">
                <a:solidFill>
                  <a:srgbClr val="EA7500"/>
                </a:solidFill>
                <a:latin typeface="Gill Sans MT"/>
                <a:ea typeface="DejaVu Sans"/>
              </a:rPr>
              <a:t>olio di altissima qualità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, </a:t>
            </a:r>
            <a:r>
              <a:rPr lang="it-IT" sz="1800" b="1" strike="noStrike" spc="-1">
                <a:solidFill>
                  <a:srgbClr val="EA7500"/>
                </a:solidFill>
                <a:latin typeface="Gill Sans MT"/>
                <a:ea typeface="DejaVu Sans"/>
              </a:rPr>
              <a:t>tracciabile</a:t>
            </a:r>
            <a:r>
              <a:rPr lang="it-IT" sz="1800" b="1" strike="noStrike" spc="-1">
                <a:solidFill>
                  <a:srgbClr val="FF0000"/>
                </a:solidFill>
                <a:latin typeface="Gill Sans MT"/>
                <a:ea typeface="DejaVu Sans"/>
              </a:rPr>
              <a:t>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e </a:t>
            </a:r>
            <a:r>
              <a:rPr lang="it-IT" sz="1800" b="1" strike="noStrike" spc="-1">
                <a:solidFill>
                  <a:srgbClr val="EA7500"/>
                </a:solidFill>
                <a:latin typeface="Gill Sans MT"/>
                <a:ea typeface="DejaVu Sans"/>
              </a:rPr>
              <a:t>sicuro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2016EE"/>
                </a:solidFill>
                <a:latin typeface="Gill Sans MT"/>
                <a:ea typeface="DejaVu Sans"/>
              </a:rPr>
              <a:t>dal punto di vista della salubrità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CasellaDiTesto 3"/>
          <p:cNvSpPr/>
          <p:nvPr/>
        </p:nvSpPr>
        <p:spPr>
          <a:xfrm>
            <a:off x="3213000" y="1584720"/>
            <a:ext cx="6095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199"/>
              </a:spcAft>
            </a:pPr>
            <a:r>
              <a:rPr lang="it-IT" sz="1800" b="1" strike="noStrike" spc="-1">
                <a:solidFill>
                  <a:srgbClr val="2016EE"/>
                </a:solidFill>
                <a:latin typeface="Gill Sans MT"/>
                <a:ea typeface="DejaVu Sans"/>
              </a:rPr>
              <a:t>Raccomandazioni per tutti gli anelli della filiera olearia</a:t>
            </a:r>
            <a:endParaRPr lang="en-GB" sz="1800" b="0" strike="noStrike" spc="-1">
              <a:solidFill>
                <a:srgbClr val="2016EE"/>
              </a:solidFill>
              <a:latin typeface="Arial"/>
            </a:endParaRPr>
          </a:p>
        </p:txBody>
      </p:sp>
      <p:sp>
        <p:nvSpPr>
          <p:cNvPr id="210" name="CasellaDiTesto 4"/>
          <p:cNvSpPr/>
          <p:nvPr/>
        </p:nvSpPr>
        <p:spPr>
          <a:xfrm>
            <a:off x="3593880" y="3993840"/>
            <a:ext cx="7711560" cy="161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70000" indent="-270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caratteristiche garantite dal </a:t>
            </a:r>
            <a:r>
              <a:rPr lang="it-IT" sz="1800" b="1" strike="noStrike" spc="-1">
                <a:solidFill>
                  <a:srgbClr val="EA7500"/>
                </a:solidFill>
                <a:latin typeface="Gill Sans MT"/>
                <a:ea typeface="DejaVu Sans"/>
              </a:rPr>
              <a:t>marchio ombrello SERVAGRI</a:t>
            </a:r>
            <a:r>
              <a:rPr lang="it-IT" sz="1800" b="1" strike="noStrike" spc="-1">
                <a:solidFill>
                  <a:srgbClr val="FF0000"/>
                </a:solidFill>
                <a:latin typeface="Gill Sans MT"/>
                <a:ea typeface="DejaVu Sans"/>
              </a:rPr>
              <a:t> 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70000" indent="-270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sono immediatamente </a:t>
            </a:r>
            <a:r>
              <a:rPr lang="it-IT" sz="1800" b="1" strike="noStrike" spc="-1">
                <a:solidFill>
                  <a:srgbClr val="2016EE"/>
                </a:solidFill>
                <a:latin typeface="Gill Sans MT"/>
                <a:ea typeface="DejaVu Sans"/>
              </a:rPr>
              <a:t>riconoscibili a livello internazionale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270000" indent="-270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it-IT" sz="1800" b="1" strike="noStrike" spc="-1">
                <a:solidFill>
                  <a:srgbClr val="2016EE"/>
                </a:solidFill>
                <a:latin typeface="Gill Sans MT"/>
                <a:ea typeface="DejaVu Sans"/>
              </a:rPr>
              <a:t>consente un nuovo e migliore posizionamento nel mercato - e soprattutto nei confronti dei consumatori -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degli operatori della filiera che si qualificano in modo diverso grazie ai comportamenti autoregolati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arentesi graffa chiusa 5"/>
          <p:cNvSpPr/>
          <p:nvPr/>
        </p:nvSpPr>
        <p:spPr>
          <a:xfrm rot="5400000">
            <a:off x="6168960" y="-1602720"/>
            <a:ext cx="499680" cy="1028952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8B8F2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12" name="Immagine 7"/>
          <p:cNvPicPr/>
          <p:nvPr/>
        </p:nvPicPr>
        <p:blipFill>
          <a:blip r:embed="rId4"/>
          <a:stretch/>
        </p:blipFill>
        <p:spPr>
          <a:xfrm>
            <a:off x="1343880" y="4105440"/>
            <a:ext cx="2249640" cy="116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3"/>
          <p:cNvGrpSpPr/>
          <p:nvPr/>
        </p:nvGrpSpPr>
        <p:grpSpPr>
          <a:xfrm>
            <a:off x="1230120" y="182880"/>
            <a:ext cx="10516680" cy="872280"/>
            <a:chOff x="1230120" y="182880"/>
            <a:chExt cx="10516680" cy="872280"/>
          </a:xfrm>
        </p:grpSpPr>
        <p:pic>
          <p:nvPicPr>
            <p:cNvPr id="214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30120" y="182880"/>
              <a:ext cx="492588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5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299440" y="182880"/>
              <a:ext cx="344736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6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095880" y="810000"/>
              <a:ext cx="2579760" cy="6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7" name="CasellaDiTesto 4"/>
          <p:cNvSpPr/>
          <p:nvPr/>
        </p:nvSpPr>
        <p:spPr>
          <a:xfrm>
            <a:off x="1609560" y="2106360"/>
            <a:ext cx="8972640" cy="153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Il Cluster SERVAGRI offre agli stakeholder una preziosa occasione di "</a:t>
            </a:r>
            <a:r>
              <a:rPr lang="it-IT" sz="1600" b="1" i="1" strike="noStrike" spc="-1">
                <a:solidFill>
                  <a:srgbClr val="2016EE"/>
                </a:solidFill>
                <a:latin typeface="Calibri"/>
                <a:ea typeface="Arial Unicode MS"/>
              </a:rPr>
              <a:t>cooperazione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", di "</a:t>
            </a:r>
            <a:r>
              <a:rPr lang="it-IT" sz="1600" b="1" i="1" strike="noStrike" spc="-1">
                <a:solidFill>
                  <a:srgbClr val="2016EE"/>
                </a:solidFill>
                <a:latin typeface="Calibri"/>
                <a:ea typeface="Arial Unicode MS"/>
              </a:rPr>
              <a:t>unire le proprie forze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" per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qualificarsi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 e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posizionarsi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 meglio nel mercato, facendo </a:t>
            </a:r>
            <a:r>
              <a:rPr lang="it-IT" sz="1600" b="1" u="sng" strike="noStrike" spc="-1">
                <a:solidFill>
                  <a:srgbClr val="2016EE"/>
                </a:solidFill>
                <a:uFillTx/>
                <a:latin typeface="Calibri"/>
                <a:ea typeface="Arial Unicode MS"/>
              </a:rPr>
              <a:t>massa critica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!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Per raggiungere alcuni mercati, infatti, non è sufficiente avere un prodotto di alta qualità, o prezzi più competitivi rispetto a quelli di altri Paesi…ma occorre raggiungere una </a:t>
            </a:r>
            <a:r>
              <a:rPr lang="it-IT" sz="1600" b="1" u="sng" strike="noStrike" spc="-1">
                <a:solidFill>
                  <a:srgbClr val="2016EE"/>
                </a:solidFill>
                <a:uFillTx/>
                <a:latin typeface="Calibri"/>
                <a:ea typeface="Arial Unicode MS"/>
              </a:rPr>
              <a:t>soglia quantitativa minima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 capace di garantire anche un </a:t>
            </a:r>
            <a:r>
              <a:rPr lang="it-IT" sz="1600" b="1" u="sng" strike="noStrike" spc="-1">
                <a:solidFill>
                  <a:srgbClr val="2016EE"/>
                </a:solidFill>
                <a:uFillTx/>
                <a:latin typeface="Calibri"/>
                <a:ea typeface="Arial Unicode MS"/>
              </a:rPr>
              <a:t>cambiamento qualitativo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!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asellaDiTesto 2"/>
          <p:cNvSpPr/>
          <p:nvPr/>
        </p:nvSpPr>
        <p:spPr>
          <a:xfrm>
            <a:off x="4557600" y="1205640"/>
            <a:ext cx="3076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800" b="1" strike="noStrike" spc="-1">
                <a:solidFill>
                  <a:srgbClr val="2016EE"/>
                </a:solidFill>
                <a:latin typeface="Gill Sans MT"/>
                <a:ea typeface="DejaVu Sans"/>
              </a:rPr>
              <a:t>Riflessioni conclusive</a:t>
            </a:r>
            <a:endParaRPr lang="en-GB" sz="1800" b="0" strike="noStrike" spc="-1">
              <a:solidFill>
                <a:srgbClr val="2016EE"/>
              </a:solidFill>
              <a:latin typeface="Arial"/>
            </a:endParaRPr>
          </a:p>
        </p:txBody>
      </p:sp>
      <p:sp>
        <p:nvSpPr>
          <p:cNvPr id="219" name="CasellaDiTesto 3"/>
          <p:cNvSpPr/>
          <p:nvPr/>
        </p:nvSpPr>
        <p:spPr>
          <a:xfrm>
            <a:off x="1609560" y="4032720"/>
            <a:ext cx="8972640" cy="1520280"/>
          </a:xfrm>
          <a:prstGeom prst="rect">
            <a:avLst/>
          </a:prstGeom>
          <a:noFill/>
          <a:ln w="28575">
            <a:solidFill>
              <a:srgbClr val="ED8F1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L’adesione al Cluster SERVAGRI offre l’elemento mancante, prezioso e determinante: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800"/>
              </a:spcAft>
              <a:tabLst>
                <a:tab pos="449640" algn="l"/>
                <a:tab pos="3060000" algn="ctr"/>
                <a:tab pos="6120000" algn="r"/>
              </a:tabLst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800"/>
              </a:spcAft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raggiungere in modo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stabile e continuativo mercati nuovi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che richiedono oltre ad un’alta qualità dell’olio extravergine di oliva, anche una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quantità costante di prodotto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Freccia in giù 5"/>
          <p:cNvSpPr/>
          <p:nvPr/>
        </p:nvSpPr>
        <p:spPr>
          <a:xfrm>
            <a:off x="5956200" y="4562280"/>
            <a:ext cx="278640" cy="331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D8F1D"/>
          </a:solidFill>
          <a:ln>
            <a:solidFill>
              <a:srgbClr val="ED8F1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3"/>
          <p:cNvGrpSpPr/>
          <p:nvPr/>
        </p:nvGrpSpPr>
        <p:grpSpPr>
          <a:xfrm>
            <a:off x="1230120" y="182880"/>
            <a:ext cx="10516680" cy="872280"/>
            <a:chOff x="1230120" y="182880"/>
            <a:chExt cx="10516680" cy="872280"/>
          </a:xfrm>
        </p:grpSpPr>
        <p:pic>
          <p:nvPicPr>
            <p:cNvPr id="214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30120" y="182880"/>
              <a:ext cx="492588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5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299440" y="182880"/>
              <a:ext cx="344736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6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095880" y="810000"/>
              <a:ext cx="2579760" cy="6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7" name="CasellaDiTesto 4"/>
          <p:cNvSpPr/>
          <p:nvPr/>
        </p:nvSpPr>
        <p:spPr>
          <a:xfrm>
            <a:off x="1143000" y="1439491"/>
            <a:ext cx="10420350" cy="15528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Il Cluster SERVAGRI offre agli stakeholder una preziosa occasione di "</a:t>
            </a:r>
            <a:r>
              <a:rPr lang="it-IT" sz="1600" b="1" i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cooperazione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", di "</a:t>
            </a:r>
            <a:r>
              <a:rPr lang="it-IT" sz="1600" b="1" i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unire le proprie forze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" per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qualificarsi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 e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posizionarsi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 meglio nel mercato, facendo </a:t>
            </a:r>
            <a:r>
              <a:rPr lang="it-IT" sz="1600" b="1" u="sng" strike="noStrike" spc="-1" dirty="0">
                <a:solidFill>
                  <a:srgbClr val="2016EE"/>
                </a:solidFill>
                <a:uFillTx/>
                <a:latin typeface="Calibri"/>
                <a:ea typeface="Arial Unicode MS"/>
              </a:rPr>
              <a:t>massa critica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!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Per raggiungere alcuni mercati, infatti, non è sufficiente avere un prodotto di alta qualità, o prezzi più competitivi rispetto a quelli di altri Paesi…ma occorre raggiungere una </a:t>
            </a:r>
            <a:r>
              <a:rPr lang="it-IT" sz="1600" b="1" u="sng" strike="noStrike" spc="-1" dirty="0">
                <a:solidFill>
                  <a:srgbClr val="2016EE"/>
                </a:solidFill>
                <a:uFillTx/>
                <a:latin typeface="Calibri"/>
                <a:ea typeface="Arial Unicode MS"/>
              </a:rPr>
              <a:t>soglia quantitativa minima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 capace di garantire anche un </a:t>
            </a:r>
            <a:r>
              <a:rPr lang="it-IT" sz="1600" b="1" u="sng" strike="noStrike" spc="-1" dirty="0">
                <a:solidFill>
                  <a:srgbClr val="2016EE"/>
                </a:solidFill>
                <a:uFillTx/>
                <a:latin typeface="Calibri"/>
                <a:ea typeface="Arial Unicode MS"/>
              </a:rPr>
              <a:t>cambiamento qualitativo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!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asellaDiTesto 2"/>
          <p:cNvSpPr/>
          <p:nvPr/>
        </p:nvSpPr>
        <p:spPr>
          <a:xfrm>
            <a:off x="4557420" y="974887"/>
            <a:ext cx="3076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8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Riflessioni conclusive</a:t>
            </a:r>
            <a:endParaRPr lang="en-GB" sz="1800" b="0" strike="noStrike" spc="-1" dirty="0">
              <a:solidFill>
                <a:srgbClr val="2016EE"/>
              </a:solidFill>
              <a:latin typeface="Arial"/>
            </a:endParaRPr>
          </a:p>
        </p:txBody>
      </p:sp>
      <p:sp>
        <p:nvSpPr>
          <p:cNvPr id="219" name="CasellaDiTesto 3"/>
          <p:cNvSpPr/>
          <p:nvPr/>
        </p:nvSpPr>
        <p:spPr>
          <a:xfrm>
            <a:off x="1143000" y="3321611"/>
            <a:ext cx="5495925" cy="829543"/>
          </a:xfrm>
          <a:prstGeom prst="rect">
            <a:avLst/>
          </a:prstGeom>
          <a:noFill/>
          <a:ln w="28575">
            <a:solidFill>
              <a:srgbClr val="ED8F1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it-IT" sz="16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valore aggiunto </a:t>
            </a:r>
            <a:r>
              <a:rPr lang="it-IT" sz="1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questo progetto e del </a:t>
            </a:r>
            <a:r>
              <a:rPr lang="it-IT" sz="16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cluster</a:t>
            </a:r>
            <a:r>
              <a:rPr lang="it-IT" sz="1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che esso ha messo in piedi è </a:t>
            </a:r>
            <a:r>
              <a:rPr lang="it-IT" sz="16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impareggiabile </a:t>
            </a:r>
            <a:r>
              <a:rPr lang="it-IT" sz="160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6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viene </a:t>
            </a:r>
            <a:r>
              <a:rPr lang="it-IT" sz="16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fortemente accresciuto </a:t>
            </a:r>
            <a:r>
              <a:rPr lang="it-IT" sz="1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dalla messa in funzione della </a:t>
            </a:r>
            <a:r>
              <a:rPr lang="it-IT" sz="16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"Piattaforma Qualità" SERVAGRI</a:t>
            </a:r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3A85414B-86C5-CA08-BE1B-EB5B0437BA3D}"/>
              </a:ext>
            </a:extLst>
          </p:cNvPr>
          <p:cNvSpPr/>
          <p:nvPr/>
        </p:nvSpPr>
        <p:spPr>
          <a:xfrm>
            <a:off x="1276780" y="4597717"/>
            <a:ext cx="10152790" cy="829543"/>
          </a:xfrm>
          <a:prstGeom prst="rect">
            <a:avLst/>
          </a:prstGeom>
          <a:noFill/>
          <a:ln w="28575">
            <a:solidFill>
              <a:srgbClr val="ED8F1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it-IT" sz="1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strumento dai </a:t>
            </a:r>
            <a:r>
              <a:rPr lang="it-IT" sz="16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contenuti fortemente innovativi </a:t>
            </a:r>
            <a:r>
              <a:rPr lang="it-IT" sz="1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consente ai produttori SERVAGRI di accedere ai </a:t>
            </a:r>
            <a:r>
              <a:rPr lang="it-IT" sz="16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nuovi mercati </a:t>
            </a:r>
            <a:r>
              <a:rPr lang="it-IT" sz="16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emergenti - in modo </a:t>
            </a:r>
            <a:r>
              <a:rPr lang="it-IT" sz="1600" b="1" u="sng" spc="-1" dirty="0">
                <a:solidFill>
                  <a:srgbClr val="2016E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stabile e continuativo </a:t>
            </a:r>
            <a:r>
              <a:rPr lang="it-IT" sz="16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che richiedono </a:t>
            </a:r>
            <a:r>
              <a:rPr lang="it-IT" sz="1600" b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qualità sicura </a:t>
            </a:r>
            <a:r>
              <a:rPr lang="it-IT" sz="16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insieme a </a:t>
            </a:r>
            <a:r>
              <a:rPr lang="it-IT" sz="1600" b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quantità importanti</a:t>
            </a:r>
            <a:r>
              <a:rPr lang="it-IT" sz="16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irraggiungibili </a:t>
            </a:r>
            <a:r>
              <a:rPr lang="it-IT" sz="1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si continuasse a rimanere separati e frammentati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EA7CCE-2882-60DF-DC78-C93C3B93D02D}"/>
              </a:ext>
            </a:extLst>
          </p:cNvPr>
          <p:cNvSpPr txBox="1"/>
          <p:nvPr/>
        </p:nvSpPr>
        <p:spPr>
          <a:xfrm>
            <a:off x="7005801" y="3256404"/>
            <a:ext cx="47301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449640" algn="l"/>
                <a:tab pos="3060000" algn="ctr"/>
                <a:tab pos="6120000" algn="r"/>
              </a:tabLst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modalità sia fisica che virtuale,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assicura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parametri certi e certificati di qualità, tracciabilità e salubrità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degli oli extravergini della zona transfrontaliera riunit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sotto 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marchio ombrello SERVAGRI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20CC548-0FAD-F1DE-67B5-87FF3673CC45}"/>
              </a:ext>
            </a:extLst>
          </p:cNvPr>
          <p:cNvSpPr/>
          <p:nvPr/>
        </p:nvSpPr>
        <p:spPr>
          <a:xfrm>
            <a:off x="3419475" y="3795013"/>
            <a:ext cx="3303245" cy="359278"/>
          </a:xfrm>
          <a:prstGeom prst="ellipse">
            <a:avLst/>
          </a:prstGeom>
          <a:noFill/>
          <a:ln w="28575">
            <a:solidFill>
              <a:srgbClr val="FF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981E1389-6D69-5B5C-541B-39D9BC8DF237}"/>
              </a:ext>
            </a:extLst>
          </p:cNvPr>
          <p:cNvSpPr/>
          <p:nvPr/>
        </p:nvSpPr>
        <p:spPr>
          <a:xfrm rot="16200000">
            <a:off x="6716200" y="3816593"/>
            <a:ext cx="234047" cy="359278"/>
          </a:xfrm>
          <a:prstGeom prst="down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4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8717760" y="168120"/>
            <a:ext cx="3473640" cy="62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3315240" y="6120360"/>
            <a:ext cx="5560920" cy="4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200" b="0" strike="noStrike" spc="-1">
                <a:solidFill>
                  <a:srgbClr val="E3DED1"/>
                </a:solidFill>
                <a:latin typeface="Impact"/>
                <a:ea typeface="DejaVu Sans"/>
              </a:rPr>
              <a:t>Merci pour la gentille attention!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Immagine 36"/>
          <p:cNvPicPr/>
          <p:nvPr/>
        </p:nvPicPr>
        <p:blipFill>
          <a:blip r:embed="rId3"/>
          <a:stretch/>
        </p:blipFill>
        <p:spPr>
          <a:xfrm>
            <a:off x="666000" y="240840"/>
            <a:ext cx="708840" cy="472320"/>
          </a:xfrm>
          <a:prstGeom prst="rect">
            <a:avLst/>
          </a:prstGeom>
          <a:ln w="0">
            <a:noFill/>
          </a:ln>
        </p:spPr>
      </p:pic>
      <p:pic>
        <p:nvPicPr>
          <p:cNvPr id="224" name="Immagine 34"/>
          <p:cNvPicPr/>
          <p:nvPr/>
        </p:nvPicPr>
        <p:blipFill>
          <a:blip r:embed="rId4"/>
          <a:stretch/>
        </p:blipFill>
        <p:spPr>
          <a:xfrm>
            <a:off x="9447120" y="239400"/>
            <a:ext cx="704160" cy="469080"/>
          </a:xfrm>
          <a:prstGeom prst="rect">
            <a:avLst/>
          </a:prstGeom>
          <a:ln w="0">
            <a:noFill/>
          </a:ln>
        </p:spPr>
      </p:pic>
      <p:pic>
        <p:nvPicPr>
          <p:cNvPr id="225" name="Immagine 33"/>
          <p:cNvPicPr/>
          <p:nvPr/>
        </p:nvPicPr>
        <p:blipFill>
          <a:blip r:embed="rId5"/>
          <a:srcRect l="21337" t="7974" r="21497" b="21584"/>
          <a:stretch/>
        </p:blipFill>
        <p:spPr>
          <a:xfrm>
            <a:off x="10247400" y="229680"/>
            <a:ext cx="408600" cy="504360"/>
          </a:xfrm>
          <a:prstGeom prst="rect">
            <a:avLst/>
          </a:prstGeom>
          <a:ln w="0">
            <a:noFill/>
          </a:ln>
        </p:spPr>
      </p:pic>
      <p:pic>
        <p:nvPicPr>
          <p:cNvPr id="226" name="Immagine 20"/>
          <p:cNvPicPr/>
          <p:nvPr/>
        </p:nvPicPr>
        <p:blipFill>
          <a:blip r:embed="rId6"/>
          <a:stretch/>
        </p:blipFill>
        <p:spPr>
          <a:xfrm>
            <a:off x="8924760" y="245520"/>
            <a:ext cx="440640" cy="465840"/>
          </a:xfrm>
          <a:prstGeom prst="rect">
            <a:avLst/>
          </a:prstGeom>
          <a:ln w="0">
            <a:noFill/>
          </a:ln>
        </p:spPr>
      </p:pic>
      <p:sp>
        <p:nvSpPr>
          <p:cNvPr id="227" name="CustomShape 3"/>
          <p:cNvSpPr/>
          <p:nvPr/>
        </p:nvSpPr>
        <p:spPr>
          <a:xfrm>
            <a:off x="1387800" y="364680"/>
            <a:ext cx="14990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000" b="0" i="1" strike="noStrike" spc="-1">
                <a:solidFill>
                  <a:srgbClr val="E3DED1"/>
                </a:solidFill>
                <a:latin typeface="Gill Sans MT"/>
                <a:ea typeface="DejaVu Sans"/>
              </a:rPr>
              <a:t>Programme cofinancé</a:t>
            </a:r>
            <a:br>
              <a:rPr sz="1800"/>
            </a:br>
            <a:r>
              <a:rPr lang="en-GB" sz="1000" b="0" i="1" strike="noStrike" spc="-1">
                <a:solidFill>
                  <a:srgbClr val="E3DED1"/>
                </a:solidFill>
                <a:latin typeface="Gill Sans MT"/>
                <a:ea typeface="DejaVu Sans"/>
              </a:rPr>
              <a:t>par l’</a:t>
            </a:r>
            <a:r>
              <a:rPr lang="en-GB" sz="1000" b="1" i="1" strike="noStrike" spc="-1">
                <a:solidFill>
                  <a:srgbClr val="E3DED1"/>
                </a:solidFill>
                <a:latin typeface="Gill Sans MT"/>
                <a:ea typeface="DejaVu Sans"/>
              </a:rPr>
              <a:t>Union Européenne</a:t>
            </a:r>
            <a:r>
              <a:rPr lang="en-GB" sz="1000" b="0" strike="noStrike" spc="-1">
                <a:solidFill>
                  <a:srgbClr val="E3DED1"/>
                </a:solidFill>
                <a:latin typeface="Gill Sans MT"/>
                <a:ea typeface="DejaVu Sans"/>
              </a:rPr>
              <a:t> </a:t>
            </a:r>
            <a:endParaRPr lang="en-GB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Immagine 15"/>
          <p:cNvPicPr/>
          <p:nvPr/>
        </p:nvPicPr>
        <p:blipFill>
          <a:blip r:embed="rId7"/>
          <a:stretch/>
        </p:blipFill>
        <p:spPr>
          <a:xfrm>
            <a:off x="10683720" y="136440"/>
            <a:ext cx="1254240" cy="627480"/>
          </a:xfrm>
          <a:prstGeom prst="rect">
            <a:avLst/>
          </a:prstGeom>
          <a:ln w="0">
            <a:noFill/>
          </a:ln>
        </p:spPr>
      </p:pic>
      <p:sp>
        <p:nvSpPr>
          <p:cNvPr id="229" name="CustomShape 4"/>
          <p:cNvSpPr/>
          <p:nvPr/>
        </p:nvSpPr>
        <p:spPr>
          <a:xfrm>
            <a:off x="4371840" y="4284000"/>
            <a:ext cx="3448080" cy="84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400" b="0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CLUSTER transfrontalier à SERVice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400" b="0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du réseautage et qualification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400" b="0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des filières AGRIcoles en oléiculture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000" b="1" i="1" strike="noStrike" spc="-1">
                <a:solidFill>
                  <a:srgbClr val="2016EE"/>
                </a:solidFill>
                <a:latin typeface="Gill Sans MT"/>
                <a:ea typeface="DejaVu Sans"/>
              </a:rPr>
              <a:t>Réf. n° IS_1.1_034</a:t>
            </a:r>
            <a:r>
              <a:rPr lang="en-GB" sz="1000" b="0" i="1" strike="noStrike" spc="-1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en-GB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0" name="Immagine 13"/>
          <p:cNvPicPr/>
          <p:nvPr/>
        </p:nvPicPr>
        <p:blipFill>
          <a:blip r:embed="rId8"/>
          <a:stretch/>
        </p:blipFill>
        <p:spPr>
          <a:xfrm>
            <a:off x="4488480" y="1122840"/>
            <a:ext cx="3214440" cy="3021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/>
          <p:nvPr/>
        </p:nvSpPr>
        <p:spPr>
          <a:xfrm>
            <a:off x="3907080" y="1823040"/>
            <a:ext cx="3321000" cy="399600"/>
          </a:xfrm>
          <a:prstGeom prst="rect">
            <a:avLst/>
          </a:prstGeom>
          <a:solidFill>
            <a:srgbClr val="FFFFFF"/>
          </a:solidFill>
          <a:ln>
            <a:solidFill>
              <a:srgbClr val="8D913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rmAutofit fontScale="92000"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2016EE"/>
                </a:solidFill>
                <a:latin typeface="Gill Sans MT"/>
                <a:ea typeface="DejaVu Sans"/>
              </a:rPr>
              <a:t>Sistema QUALITÀ SERVAGRI</a:t>
            </a:r>
            <a:endParaRPr lang="en-GB" sz="1800" b="0" strike="noStrike" spc="-1">
              <a:solidFill>
                <a:srgbClr val="2016EE"/>
              </a:solidFill>
              <a:latin typeface="Arial"/>
            </a:endParaRPr>
          </a:p>
        </p:txBody>
      </p:sp>
      <p:grpSp>
        <p:nvGrpSpPr>
          <p:cNvPr id="99" name="Group 3"/>
          <p:cNvGrpSpPr/>
          <p:nvPr/>
        </p:nvGrpSpPr>
        <p:grpSpPr>
          <a:xfrm>
            <a:off x="1230120" y="182880"/>
            <a:ext cx="10516680" cy="872280"/>
            <a:chOff x="1230120" y="182880"/>
            <a:chExt cx="10516680" cy="872280"/>
          </a:xfrm>
        </p:grpSpPr>
        <p:pic>
          <p:nvPicPr>
            <p:cNvPr id="100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30120" y="182880"/>
              <a:ext cx="492588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1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299440" y="182880"/>
              <a:ext cx="344736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2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095880" y="810000"/>
              <a:ext cx="2579760" cy="6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3" name="CasellaDiTesto 2"/>
          <p:cNvSpPr/>
          <p:nvPr/>
        </p:nvSpPr>
        <p:spPr>
          <a:xfrm>
            <a:off x="3143160" y="3755160"/>
            <a:ext cx="8714880" cy="20452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EA7500"/>
              </a:buClr>
              <a:buFont typeface="Arial"/>
              <a:buAutoNum type="alphaLcParenR"/>
            </a:pPr>
            <a:r>
              <a:rPr lang="it-IT" sz="1600" b="1" strike="noStrike" spc="-1" dirty="0">
                <a:solidFill>
                  <a:srgbClr val="EA7500"/>
                </a:solidFill>
                <a:latin typeface="Gill Sans MT"/>
                <a:ea typeface="DejaVu Sans"/>
              </a:rPr>
              <a:t>aumentare</a:t>
            </a:r>
            <a:r>
              <a:rPr lang="it-IT" sz="1600" b="0" strike="noStrike" spc="-1" dirty="0">
                <a:solidFill>
                  <a:srgbClr val="FF0000"/>
                </a:solidFill>
                <a:latin typeface="Gill Sans MT"/>
                <a:ea typeface="DejaVu San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la</a:t>
            </a:r>
            <a:r>
              <a:rPr lang="it-IT" sz="1600" b="0" strike="noStrike" spc="-1" dirty="0">
                <a:solidFill>
                  <a:srgbClr val="FF0000"/>
                </a:solidFill>
                <a:latin typeface="Gill Sans MT"/>
                <a:ea typeface="DejaVu Sans"/>
              </a:rPr>
              <a:t> </a:t>
            </a:r>
            <a:r>
              <a:rPr lang="it-IT" sz="1600" b="1" strike="noStrike" spc="-1" dirty="0">
                <a:solidFill>
                  <a:srgbClr val="EA7500"/>
                </a:solidFill>
                <a:latin typeface="Gill Sans MT"/>
                <a:ea typeface="DejaVu Sans"/>
              </a:rPr>
              <a:t>redditività</a:t>
            </a:r>
            <a:r>
              <a:rPr lang="it-IT" sz="1600" b="0" strike="noStrike" spc="-1" dirty="0">
                <a:solidFill>
                  <a:srgbClr val="FF0000"/>
                </a:solidFill>
                <a:latin typeface="Gill Sans MT"/>
                <a:ea typeface="DejaVu San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delle aziende del settore olivicolo;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AutoNum type="alphaLcParenR"/>
            </a:pP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dare </a:t>
            </a:r>
            <a:r>
              <a:rPr lang="it-IT" sz="1600" b="1" strike="noStrike" spc="-1" dirty="0">
                <a:solidFill>
                  <a:srgbClr val="EA7500"/>
                </a:solidFill>
                <a:latin typeface="Gill Sans MT"/>
                <a:ea typeface="DejaVu Sans"/>
              </a:rPr>
              <a:t>valore aggiunto</a:t>
            </a:r>
            <a:r>
              <a:rPr lang="it-IT" sz="1600" b="1" strike="noStrike" spc="-1" dirty="0">
                <a:solidFill>
                  <a:srgbClr val="FF0000"/>
                </a:solidFill>
                <a:latin typeface="Gill Sans MT"/>
                <a:ea typeface="DejaVu San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agli</a:t>
            </a:r>
            <a:r>
              <a:rPr lang="it-IT" sz="1600" b="0" strike="noStrike" spc="-1" dirty="0">
                <a:solidFill>
                  <a:srgbClr val="FF0000"/>
                </a:solidFill>
                <a:latin typeface="Gill Sans MT"/>
                <a:ea typeface="DejaVu Sans"/>
              </a:rPr>
              <a:t> </a:t>
            </a:r>
            <a:r>
              <a:rPr lang="it-IT" sz="1600" b="1" strike="noStrike" spc="-1" dirty="0">
                <a:solidFill>
                  <a:srgbClr val="EA7500"/>
                </a:solidFill>
                <a:latin typeface="Gill Sans MT"/>
                <a:ea typeface="DejaVu Sans"/>
              </a:rPr>
              <a:t>oli di oliva extravergini</a:t>
            </a:r>
            <a:r>
              <a:rPr lang="it-IT" sz="1600" b="1" strike="noStrike" spc="-1" dirty="0">
                <a:solidFill>
                  <a:srgbClr val="FF0000"/>
                </a:solidFill>
                <a:latin typeface="Gill Sans MT"/>
                <a:ea typeface="DejaVu San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le cui caratteristiche superano gli attuali standard commerciali (pratiche agricole adottate, gestione del prodotto finito);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AutoNum type="alphaLcParenR"/>
            </a:pP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rispondere alla </a:t>
            </a:r>
            <a:r>
              <a:rPr lang="it-IT" sz="1600" b="1" strike="noStrike" spc="-1" dirty="0">
                <a:solidFill>
                  <a:srgbClr val="EA7500"/>
                </a:solidFill>
                <a:latin typeface="Gill Sans MT"/>
                <a:ea typeface="DejaVu Sans"/>
              </a:rPr>
              <a:t>crescente domanda dei consumatori</a:t>
            </a:r>
            <a:r>
              <a:rPr lang="it-IT" sz="1600" b="1" strike="noStrike" spc="-1" dirty="0">
                <a:solidFill>
                  <a:srgbClr val="FF0000"/>
                </a:solidFill>
                <a:latin typeface="Gill Sans MT"/>
                <a:ea typeface="DejaVu San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offrendo un prodotto "di valore" (es. </a:t>
            </a: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rispetto per l'ambiente</a:t>
            </a:r>
            <a:r>
              <a:rPr lang="it-IT" sz="1600" b="0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, </a:t>
            </a: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sicurezza alimentare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);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spcAft>
                <a:spcPts val="601"/>
              </a:spcAft>
              <a:buClr>
                <a:srgbClr val="000000"/>
              </a:buClr>
              <a:buFont typeface="Arial"/>
              <a:buAutoNum type="alphaLcParenR"/>
            </a:pP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offrire </a:t>
            </a:r>
            <a:r>
              <a:rPr lang="it-IT" sz="1600" b="1" strike="noStrike" spc="-1" dirty="0">
                <a:solidFill>
                  <a:srgbClr val="EA7500"/>
                </a:solidFill>
                <a:latin typeface="Gill Sans MT"/>
                <a:ea typeface="DejaVu Sans"/>
              </a:rPr>
              <a:t>prodotti di qualità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 facilmente </a:t>
            </a:r>
            <a:r>
              <a:rPr lang="it-IT" sz="1600" b="1" strike="noStrike" spc="-1" dirty="0">
                <a:solidFill>
                  <a:srgbClr val="EA7500"/>
                </a:solidFill>
                <a:latin typeface="Gill Sans MT"/>
                <a:ea typeface="DejaVu Sans"/>
              </a:rPr>
              <a:t>identificabili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e </a:t>
            </a:r>
            <a:r>
              <a:rPr lang="it-IT" sz="1600" b="1" strike="noStrike" spc="-1" dirty="0">
                <a:solidFill>
                  <a:srgbClr val="EA7500"/>
                </a:solidFill>
                <a:latin typeface="Gill Sans MT"/>
                <a:ea typeface="DejaVu Sans"/>
              </a:rPr>
              <a:t>rintracciabili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e </a:t>
            </a: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apprezzati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dai consumatori e dagli attori commerciali.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CasellaDiTesto 4"/>
          <p:cNvSpPr/>
          <p:nvPr/>
        </p:nvSpPr>
        <p:spPr>
          <a:xfrm>
            <a:off x="3826800" y="2244240"/>
            <a:ext cx="5707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2016EE"/>
                </a:solidFill>
                <a:latin typeface="Gill Sans MT"/>
                <a:ea typeface="DejaVu Sans"/>
              </a:rPr>
              <a:t>migliorare la qualità dell'olio extravergine di oliva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2016EE"/>
                </a:solidFill>
                <a:latin typeface="Gill Sans MT"/>
                <a:ea typeface="DejaVu Sans"/>
              </a:rPr>
              <a:t>nell'area di cooperazione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it-IT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transfrontaliera italo-tunisina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CasellaDiTesto 11"/>
          <p:cNvSpPr/>
          <p:nvPr/>
        </p:nvSpPr>
        <p:spPr>
          <a:xfrm>
            <a:off x="1076400" y="3755160"/>
            <a:ext cx="19429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it-IT" sz="2000" b="1" strike="noStrike" spc="-1">
                <a:solidFill>
                  <a:srgbClr val="8D9130"/>
                </a:solidFill>
                <a:latin typeface="Gill Sans MT"/>
                <a:ea typeface="DejaVu Sans"/>
              </a:rPr>
              <a:t>OBIETTIVI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CasellaDiTesto 1"/>
          <p:cNvSpPr/>
          <p:nvPr/>
        </p:nvSpPr>
        <p:spPr>
          <a:xfrm>
            <a:off x="1868400" y="1180800"/>
            <a:ext cx="93470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8D9130"/>
                </a:solidFill>
                <a:latin typeface="Arial"/>
                <a:ea typeface="DejaVu Sans"/>
              </a:rPr>
              <a:t>Il protocollo CLUSTER SERVAGRI per la qualificazione delle filiere oleicole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Elemento grafico 6" descr="Contratto con riempimento a tinta unita"/>
          <p:cNvPicPr/>
          <p:nvPr/>
        </p:nvPicPr>
        <p:blipFill>
          <a:blip r:embed="rId4"/>
          <a:stretch/>
        </p:blipFill>
        <p:spPr>
          <a:xfrm>
            <a:off x="2122560" y="1690920"/>
            <a:ext cx="734760" cy="734760"/>
          </a:xfrm>
          <a:prstGeom prst="rect">
            <a:avLst/>
          </a:prstGeom>
          <a:ln w="0">
            <a:noFill/>
          </a:ln>
        </p:spPr>
      </p:pic>
      <p:sp>
        <p:nvSpPr>
          <p:cNvPr id="108" name="Freccia a destra 8"/>
          <p:cNvSpPr/>
          <p:nvPr/>
        </p:nvSpPr>
        <p:spPr>
          <a:xfrm>
            <a:off x="3038400" y="1873440"/>
            <a:ext cx="447480" cy="19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3D3F15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3"/>
          <p:cNvGrpSpPr/>
          <p:nvPr/>
        </p:nvGrpSpPr>
        <p:grpSpPr>
          <a:xfrm>
            <a:off x="1230120" y="182880"/>
            <a:ext cx="10516680" cy="872280"/>
            <a:chOff x="1230120" y="182880"/>
            <a:chExt cx="10516680" cy="872280"/>
          </a:xfrm>
        </p:grpSpPr>
        <p:pic>
          <p:nvPicPr>
            <p:cNvPr id="110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30120" y="182880"/>
              <a:ext cx="492588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1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299440" y="182880"/>
              <a:ext cx="344736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2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095880" y="810000"/>
              <a:ext cx="2579760" cy="6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3" name="CasellaDiTesto 2"/>
          <p:cNvSpPr/>
          <p:nvPr/>
        </p:nvSpPr>
        <p:spPr>
          <a:xfrm>
            <a:off x="1155240" y="4261680"/>
            <a:ext cx="5997600" cy="1629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StarSymbol"/>
              <a:buChar char="-"/>
            </a:pP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ha natura prettamente </a:t>
            </a: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volontaria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;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spcAft>
                <a:spcPts val="601"/>
              </a:spcAft>
              <a:buClr>
                <a:srgbClr val="000000"/>
              </a:buClr>
              <a:buFont typeface="StarSymbol"/>
              <a:buChar char="-"/>
            </a:pP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possono aderire </a:t>
            </a: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tutti gli operatori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 singoli o associati, che: 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552600" indent="-285840"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hanno sede legale e operativa in </a:t>
            </a: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Tunisia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o in </a:t>
            </a: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Sicilia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; 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552600" indent="-285840"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si impegnano formalmente al rispetto del</a:t>
            </a:r>
            <a:r>
              <a:rPr lang="it-IT" sz="16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it-IT" sz="1600" b="1" u="sng" strike="noStrike" spc="-1" dirty="0">
                <a:solidFill>
                  <a:srgbClr val="8D9130"/>
                </a:solidFill>
                <a:uFillTx/>
                <a:latin typeface="Gill Sans MT"/>
                <a:ea typeface="DejaVu Sans"/>
              </a:rPr>
              <a:t>Disciplinare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552600" indent="-285840"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dichiarano di </a:t>
            </a: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accettare ed applicare il</a:t>
            </a:r>
            <a:r>
              <a:rPr lang="it-IT" sz="16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it-IT" sz="1600" b="1" u="sng" strike="noStrike" spc="-1" dirty="0">
                <a:solidFill>
                  <a:srgbClr val="8D9130"/>
                </a:solidFill>
                <a:uFillTx/>
                <a:latin typeface="Gill Sans MT"/>
                <a:ea typeface="DejaVu Sans"/>
              </a:rPr>
              <a:t>Piano di controllo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CasellaDiTesto 11"/>
          <p:cNvSpPr/>
          <p:nvPr/>
        </p:nvSpPr>
        <p:spPr>
          <a:xfrm>
            <a:off x="1155240" y="3763800"/>
            <a:ext cx="36424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it-IT" sz="20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Come funziona l’adesione? </a:t>
            </a:r>
            <a:endParaRPr lang="en-GB" sz="2000" b="0" strike="noStrike" spc="-1" dirty="0">
              <a:solidFill>
                <a:srgbClr val="2016EE"/>
              </a:solidFill>
              <a:latin typeface="Arial"/>
            </a:endParaRPr>
          </a:p>
        </p:txBody>
      </p:sp>
      <p:sp>
        <p:nvSpPr>
          <p:cNvPr id="115" name="CasellaDiTesto 1"/>
          <p:cNvSpPr/>
          <p:nvPr/>
        </p:nvSpPr>
        <p:spPr>
          <a:xfrm>
            <a:off x="1028880" y="1203840"/>
            <a:ext cx="3731040" cy="1186920"/>
          </a:xfrm>
          <a:prstGeom prst="rect">
            <a:avLst/>
          </a:prstGeom>
          <a:noFill/>
          <a:ln w="19050">
            <a:solidFill>
              <a:srgbClr val="8D9130">
                <a:lumMod val="50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2016EE"/>
                </a:solidFill>
                <a:latin typeface="Gill Sans MT"/>
                <a:ea typeface="DejaVu Sans"/>
              </a:rPr>
              <a:t>Cosa serve per aderire al sistema di QUALITÀ SERVAGRI?</a:t>
            </a:r>
            <a:r>
              <a:rPr lang="it-IT" sz="1800" b="1" strike="noStrike" spc="-1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it-IT" sz="1800" b="1" strike="noStrike" spc="-1">
                <a:solidFill>
                  <a:srgbClr val="EA7500"/>
                </a:solidFill>
                <a:latin typeface="Gill Sans MT"/>
                <a:ea typeface="DejaVu Sans"/>
              </a:rPr>
              <a:t>Le precondizioni necessarie…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CasellaDiTesto 3"/>
          <p:cNvSpPr/>
          <p:nvPr/>
        </p:nvSpPr>
        <p:spPr>
          <a:xfrm>
            <a:off x="4798440" y="1155960"/>
            <a:ext cx="721296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AutoNum type="alphaLcParenR"/>
            </a:pP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garantire l'origine</a:t>
            </a:r>
            <a:r>
              <a:rPr lang="it-IT" sz="16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delle olive e dell'olio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spcAft>
                <a:spcPts val="601"/>
              </a:spcAft>
              <a:buClr>
                <a:srgbClr val="000000"/>
              </a:buClr>
              <a:buFont typeface="Arial"/>
              <a:buAutoNum type="alphaLcParenR"/>
            </a:pP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utilizzare materie prime</a:t>
            </a:r>
            <a:r>
              <a:rPr lang="it-IT" sz="16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provenienti </a:t>
            </a: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da oliveti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che rispettino la </a:t>
            </a: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tutela dell'ambiente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spcAft>
                <a:spcPts val="601"/>
              </a:spcAft>
              <a:buClr>
                <a:srgbClr val="000000"/>
              </a:buClr>
              <a:buFont typeface="Arial"/>
              <a:buAutoNum type="alphaLcParenR"/>
            </a:pP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adottare tecniche di gestione del prodotto</a:t>
            </a:r>
            <a:r>
              <a:rPr lang="it-IT" sz="16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secondo le procedure indicate nel </a:t>
            </a: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disciplinare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Freccia angolare in su 4"/>
          <p:cNvSpPr/>
          <p:nvPr/>
        </p:nvSpPr>
        <p:spPr>
          <a:xfrm rot="5400000">
            <a:off x="2826000" y="2357640"/>
            <a:ext cx="437760" cy="55224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8D9130"/>
          </a:solidFill>
          <a:ln>
            <a:solidFill>
              <a:srgbClr val="3D3F15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BEBE7531-7602-DBEE-C1ED-DB181CBD6306}"/>
              </a:ext>
            </a:extLst>
          </p:cNvPr>
          <p:cNvSpPr/>
          <p:nvPr/>
        </p:nvSpPr>
        <p:spPr>
          <a:xfrm>
            <a:off x="4797720" y="2549794"/>
            <a:ext cx="7212960" cy="9064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spcAft>
                <a:spcPts val="601"/>
              </a:spcAft>
              <a:buClr>
                <a:srgbClr val="000000"/>
              </a:buClr>
              <a:buFont typeface="+mj-lt"/>
              <a:buAutoNum type="alphaLcParenR" startAt="4"/>
            </a:pP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accettare tutti i controlli</a:t>
            </a:r>
            <a:r>
              <a:rPr lang="it-IT" sz="16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 gli </a:t>
            </a: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audit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della struttura di controllo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spcAft>
                <a:spcPts val="601"/>
              </a:spcAft>
              <a:buClr>
                <a:srgbClr val="000000"/>
              </a:buClr>
              <a:buFont typeface="Arial"/>
              <a:buAutoNum type="alphaLcParenR" startAt="4"/>
            </a:pPr>
            <a:r>
              <a:rPr lang="it-IT" sz="1600" b="1" strike="noStrike" spc="-1" dirty="0">
                <a:solidFill>
                  <a:srgbClr val="2016EE"/>
                </a:solidFill>
                <a:latin typeface="Gill Sans MT"/>
                <a:ea typeface="DejaVu Sans"/>
              </a:rPr>
              <a:t>rispettare i requisiti della normativa vigente</a:t>
            </a:r>
            <a:r>
              <a:rPr lang="it-IT" sz="16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in materia di olio extravergine di oliva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3"/>
          <p:cNvGrpSpPr/>
          <p:nvPr/>
        </p:nvGrpSpPr>
        <p:grpSpPr>
          <a:xfrm>
            <a:off x="1230120" y="182880"/>
            <a:ext cx="10516680" cy="872280"/>
            <a:chOff x="1230120" y="182880"/>
            <a:chExt cx="10516680" cy="872280"/>
          </a:xfrm>
        </p:grpSpPr>
        <p:pic>
          <p:nvPicPr>
            <p:cNvPr id="121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30120" y="182880"/>
              <a:ext cx="492588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2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299440" y="182880"/>
              <a:ext cx="344736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3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095880" y="810000"/>
              <a:ext cx="2579760" cy="6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4" name="CasellaDiTesto 11"/>
          <p:cNvSpPr/>
          <p:nvPr/>
        </p:nvSpPr>
        <p:spPr>
          <a:xfrm>
            <a:off x="2590920" y="2607120"/>
            <a:ext cx="895788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Agenzia per il Mediterraneo (</a:t>
            </a:r>
            <a:r>
              <a:rPr lang="it-IT" sz="1600" b="1" strike="noStrike" spc="-1" dirty="0" err="1">
                <a:solidFill>
                  <a:srgbClr val="2016EE"/>
                </a:solidFill>
                <a:latin typeface="Calibri"/>
                <a:ea typeface="Arial Unicode MS"/>
              </a:rPr>
              <a:t>ApM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)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= partner associato del progetto "CLUSTER SERVAGRI"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Attori pubblici e privati italiani e tunisini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delle zone interessate dalla produzione transfrontaliera di olio di oliva di qualità: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associazioni di olivicoltori</a:t>
            </a:r>
            <a:r>
              <a:rPr lang="it-IT" sz="1600" b="0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,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operatori olivicoli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 e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tutti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 gli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attori della filiera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(produzione, raccolta, trasporto, molitura, confezionamento, imbottigliamento, etichettatura, stoccaggio, commercializzazione, consumo, ecc.)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asellaDiTesto 13"/>
          <p:cNvSpPr/>
          <p:nvPr/>
        </p:nvSpPr>
        <p:spPr>
          <a:xfrm>
            <a:off x="2590920" y="2240280"/>
            <a:ext cx="1999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8D9130"/>
                </a:solidFill>
                <a:latin typeface="Calibri"/>
                <a:ea typeface="Arial Unicode MS"/>
              </a:rPr>
              <a:t>Soggetti coinvolti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CasellaDiTesto 15"/>
          <p:cNvSpPr/>
          <p:nvPr/>
        </p:nvSpPr>
        <p:spPr>
          <a:xfrm>
            <a:off x="2590920" y="4314960"/>
            <a:ext cx="915588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Times New Roman"/>
              </a:rPr>
              <a:t>qualificare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l’olivicoltura e le produzioni agroalimentari sui territori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Times New Roman"/>
              </a:rPr>
              <a:t>italiani e tunisini</a:t>
            </a:r>
            <a:r>
              <a:rPr lang="it-IT" sz="1600" strike="noStrike" spc="-1" dirty="0">
                <a:latin typeface="Calibri"/>
                <a:ea typeface="Arial Unicode MS"/>
              </a:rPr>
              <a:t>, attraverso</a:t>
            </a:r>
            <a:r>
              <a:rPr lang="it-IT" sz="1600" strike="noStrike" spc="-1" dirty="0">
                <a:latin typeface="Calibri"/>
                <a:ea typeface="Times New Roman"/>
              </a:rPr>
              <a:t> </a:t>
            </a: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Times New Roman"/>
              </a:rPr>
              <a:t>comportamenti responsabili e autoregolati (rispetto di regole comuni per la produzione)</a:t>
            </a:r>
            <a:r>
              <a:rPr lang="it-IT" sz="1600" b="1" strike="noStrike" spc="-1" dirty="0">
                <a:solidFill>
                  <a:srgbClr val="FF0000"/>
                </a:solidFill>
                <a:latin typeface="Calibri"/>
                <a:ea typeface="Times New Roman"/>
              </a:rPr>
              <a:t> 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promuovere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Times New Roman"/>
              </a:rPr>
              <a:t>crescita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 lo </a:t>
            </a: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Times New Roman"/>
              </a:rPr>
              <a:t>sviluppo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di un'olivicoltura di qualità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 fine di ottenere </a:t>
            </a: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Times New Roman"/>
              </a:rPr>
              <a:t>prodotti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Times New Roman"/>
              </a:rPr>
              <a:t>sani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 </a:t>
            </a: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Times New Roman"/>
              </a:rPr>
              <a:t>naturali</a:t>
            </a:r>
            <a:r>
              <a:rPr lang="it-IT" sz="1600" spc="-1" dirty="0">
                <a:solidFill>
                  <a:srgbClr val="000000"/>
                </a:solidFill>
                <a:latin typeface="Calibri"/>
                <a:ea typeface="Times New Roman"/>
              </a:rPr>
              <a:t> con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forte attenzione alla tutela dell'ambiente e alla sicurezza alimentare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necessità di instaurare un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Arial Unicode MS"/>
              </a:rPr>
              <a:t>rapporto trasparente e onesto tra tutte le parti</a:t>
            </a:r>
            <a:r>
              <a:rPr lang="it-IT" sz="1600" spc="-1" dirty="0">
                <a:solidFill>
                  <a:srgbClr val="000000"/>
                </a:solidFill>
                <a:latin typeface="Calibri"/>
                <a:ea typeface="Arial Unicode MS"/>
              </a:rPr>
              <a:t> e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impegnarsi a fornire ai </a:t>
            </a: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Times New Roman"/>
              </a:rPr>
              <a:t>consumatori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una </a:t>
            </a: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DejaVu Sans"/>
              </a:rPr>
              <a:t>corretta informazione sui prodotti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CasellaDiTesto 16"/>
          <p:cNvSpPr/>
          <p:nvPr/>
        </p:nvSpPr>
        <p:spPr>
          <a:xfrm>
            <a:off x="2590920" y="3991680"/>
            <a:ext cx="1199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8D9130"/>
                </a:solidFill>
                <a:latin typeface="Calibri"/>
                <a:ea typeface="Arial Unicode MS"/>
              </a:rPr>
              <a:t>Obiettivi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CasellaDiTesto 18"/>
          <p:cNvSpPr/>
          <p:nvPr/>
        </p:nvSpPr>
        <p:spPr>
          <a:xfrm>
            <a:off x="5075280" y="6108120"/>
            <a:ext cx="2161800" cy="3330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chemeClr val="dk1"/>
                </a:solidFill>
                <a:latin typeface="Calibri"/>
                <a:ea typeface="DejaVu Sans"/>
              </a:rPr>
              <a:t>CODICE DI CONDOTTA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CasellaDiTesto 19"/>
          <p:cNvSpPr/>
          <p:nvPr/>
        </p:nvSpPr>
        <p:spPr>
          <a:xfrm>
            <a:off x="2590920" y="6093000"/>
            <a:ext cx="1314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8D9130"/>
                </a:solidFill>
                <a:latin typeface="Calibri"/>
                <a:ea typeface="Arial Unicode MS"/>
              </a:rPr>
              <a:t>Strumento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CasellaDiTesto 3"/>
          <p:cNvSpPr/>
          <p:nvPr/>
        </p:nvSpPr>
        <p:spPr>
          <a:xfrm>
            <a:off x="1761480" y="1313280"/>
            <a:ext cx="99853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8D9130"/>
                </a:solidFill>
                <a:latin typeface="Arial"/>
                <a:ea typeface="DejaVu Sans"/>
              </a:rPr>
              <a:t>Il protocollo CLUSTER SERVAGRI per la qualificazione delle filiere oleicole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Elemento grafico 5" descr="Bambini con riempimento a tinta unita"/>
          <p:cNvPicPr/>
          <p:nvPr/>
        </p:nvPicPr>
        <p:blipFill>
          <a:blip r:embed="rId4"/>
          <a:stretch/>
        </p:blipFill>
        <p:spPr>
          <a:xfrm>
            <a:off x="1633680" y="2113920"/>
            <a:ext cx="734760" cy="734760"/>
          </a:xfrm>
          <a:prstGeom prst="rect">
            <a:avLst/>
          </a:prstGeom>
          <a:ln w="0">
            <a:noFill/>
          </a:ln>
        </p:spPr>
      </p:pic>
      <p:pic>
        <p:nvPicPr>
          <p:cNvPr id="132" name="Elemento grafico 6" descr="Obiettivo con riempimento a tinta unita"/>
          <p:cNvPicPr/>
          <p:nvPr/>
        </p:nvPicPr>
        <p:blipFill>
          <a:blip r:embed="rId5"/>
          <a:stretch/>
        </p:blipFill>
        <p:spPr>
          <a:xfrm>
            <a:off x="1615680" y="4038480"/>
            <a:ext cx="734760" cy="734760"/>
          </a:xfrm>
          <a:prstGeom prst="rect">
            <a:avLst/>
          </a:prstGeom>
          <a:ln w="0">
            <a:noFill/>
          </a:ln>
        </p:spPr>
      </p:pic>
      <p:pic>
        <p:nvPicPr>
          <p:cNvPr id="133" name="Elemento grafico 8" descr="Singolo ingranaggio con riempimento a tinta unita"/>
          <p:cNvPicPr/>
          <p:nvPr/>
        </p:nvPicPr>
        <p:blipFill>
          <a:blip r:embed="rId6"/>
          <a:stretch/>
        </p:blipFill>
        <p:spPr>
          <a:xfrm>
            <a:off x="1633680" y="5910120"/>
            <a:ext cx="734760" cy="734760"/>
          </a:xfrm>
          <a:prstGeom prst="rect">
            <a:avLst/>
          </a:prstGeom>
          <a:ln w="0">
            <a:noFill/>
          </a:ln>
        </p:spPr>
      </p:pic>
      <p:sp>
        <p:nvSpPr>
          <p:cNvPr id="134" name="Freccia a destra 10"/>
          <p:cNvSpPr/>
          <p:nvPr/>
        </p:nvSpPr>
        <p:spPr>
          <a:xfrm>
            <a:off x="3905280" y="6177600"/>
            <a:ext cx="447480" cy="19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3D3F15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3"/>
          <p:cNvGrpSpPr/>
          <p:nvPr/>
        </p:nvGrpSpPr>
        <p:grpSpPr>
          <a:xfrm>
            <a:off x="1230120" y="182880"/>
            <a:ext cx="10516680" cy="872280"/>
            <a:chOff x="1230120" y="182880"/>
            <a:chExt cx="10516680" cy="872280"/>
          </a:xfrm>
        </p:grpSpPr>
        <p:pic>
          <p:nvPicPr>
            <p:cNvPr id="136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30120" y="182880"/>
              <a:ext cx="492588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7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299440" y="182880"/>
              <a:ext cx="344736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8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095880" y="810000"/>
              <a:ext cx="2579760" cy="6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9" name="CasellaDiTesto 18"/>
          <p:cNvSpPr/>
          <p:nvPr/>
        </p:nvSpPr>
        <p:spPr>
          <a:xfrm>
            <a:off x="1368360" y="1544400"/>
            <a:ext cx="26604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800" b="1" strike="noStrike" spc="-1">
                <a:solidFill>
                  <a:schemeClr val="dk1"/>
                </a:solidFill>
                <a:latin typeface="Calibri"/>
                <a:ea typeface="DejaVu Sans"/>
              </a:rPr>
              <a:t>CODICE DI CONDOTTA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asellaDiTesto 2"/>
          <p:cNvSpPr/>
          <p:nvPr/>
        </p:nvSpPr>
        <p:spPr>
          <a:xfrm>
            <a:off x="4662720" y="1377000"/>
            <a:ext cx="483012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Art. 1 - Luoghi e tempi di produzione </a:t>
            </a:r>
            <a:endParaRPr lang="en-GB" sz="1600" b="0" strike="noStrike" spc="-1">
              <a:solidFill>
                <a:srgbClr val="2016EE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DejaVu Sans"/>
              </a:rPr>
              <a:t>Art. 2 - Gestione dei rifiuti</a:t>
            </a:r>
            <a:endParaRPr lang="en-GB" sz="1600" b="0" strike="noStrike" spc="-1">
              <a:solidFill>
                <a:srgbClr val="2016EE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DejaVu Sans"/>
              </a:rPr>
              <a:t>Art. 3 - Assistenza tecnica</a:t>
            </a:r>
            <a:endParaRPr lang="en-GB" sz="1600" b="0" strike="noStrike" spc="-1">
              <a:solidFill>
                <a:srgbClr val="2016EE"/>
              </a:solidFill>
              <a:latin typeface="Arial"/>
            </a:endParaRPr>
          </a:p>
        </p:txBody>
      </p:sp>
      <p:sp>
        <p:nvSpPr>
          <p:cNvPr id="141" name="CasellaDiTesto 4"/>
          <p:cNvSpPr/>
          <p:nvPr/>
        </p:nvSpPr>
        <p:spPr>
          <a:xfrm>
            <a:off x="4662720" y="2274840"/>
            <a:ext cx="483012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Art. 4 - Conservazione dei prodotti</a:t>
            </a:r>
            <a:endParaRPr lang="en-GB" sz="1600" b="0" strike="noStrike" spc="-1">
              <a:solidFill>
                <a:srgbClr val="2016EE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Art. 5 - Tracciabilità e certificazione</a:t>
            </a:r>
            <a:endParaRPr lang="en-GB" sz="1600" b="0" strike="noStrike" spc="-1">
              <a:solidFill>
                <a:srgbClr val="2016EE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Art. 6 - Confezionamento</a:t>
            </a:r>
            <a:endParaRPr lang="en-GB" sz="1600" b="0" strike="noStrike" spc="-1">
              <a:solidFill>
                <a:srgbClr val="2016EE"/>
              </a:solidFill>
              <a:latin typeface="Arial"/>
            </a:endParaRPr>
          </a:p>
        </p:txBody>
      </p:sp>
      <p:sp>
        <p:nvSpPr>
          <p:cNvPr id="142" name="CasellaDiTesto 3"/>
          <p:cNvSpPr/>
          <p:nvPr/>
        </p:nvSpPr>
        <p:spPr>
          <a:xfrm>
            <a:off x="4662720" y="3154320"/>
            <a:ext cx="483012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Art. 7 - Quaderno di campagna </a:t>
            </a:r>
            <a:endParaRPr lang="en-GB" sz="1600" b="0" strike="noStrike" spc="-1">
              <a:solidFill>
                <a:srgbClr val="2016EE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Art. 8 - Garanzie </a:t>
            </a:r>
            <a:endParaRPr lang="en-GB" sz="1600" b="0" strike="noStrike" spc="-1">
              <a:solidFill>
                <a:srgbClr val="2016EE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Art. 9 - Informazioni al consumatore</a:t>
            </a:r>
            <a:endParaRPr lang="en-GB" sz="1600" b="0" strike="noStrike" spc="-1">
              <a:solidFill>
                <a:srgbClr val="2016EE"/>
              </a:solidFill>
              <a:latin typeface="Arial"/>
            </a:endParaRPr>
          </a:p>
        </p:txBody>
      </p:sp>
      <p:sp>
        <p:nvSpPr>
          <p:cNvPr id="143" name="CasellaDiTesto 7"/>
          <p:cNvSpPr/>
          <p:nvPr/>
        </p:nvSpPr>
        <p:spPr>
          <a:xfrm>
            <a:off x="4737600" y="4153320"/>
            <a:ext cx="5185800" cy="60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</a:rPr>
              <a:t>Art. 10 - Controlli</a:t>
            </a:r>
            <a:endParaRPr lang="it-IT" sz="1600" b="1" strike="noStrike" spc="-1">
              <a:solidFill>
                <a:srgbClr val="2016EE"/>
              </a:solidFill>
              <a:latin typeface="Calibri"/>
              <a:ea typeface="Arial Unicode MS"/>
            </a:endParaRPr>
          </a:p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</a:rPr>
              <a:t>Art. 11 - Visibilità, promozione e coinvolgimento commerciale</a:t>
            </a:r>
            <a:endParaRPr lang="it-IT" sz="1600" b="1" strike="noStrike" spc="-1">
              <a:solidFill>
                <a:srgbClr val="2016EE"/>
              </a:solidFill>
              <a:latin typeface="Calibri"/>
              <a:ea typeface="Arial Unicode MS"/>
            </a:endParaRPr>
          </a:p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</a:rPr>
              <a:t>Art. 12 - Ho.Re.Ca., GDO e operatori commerciali</a:t>
            </a:r>
            <a:endParaRPr lang="it-IT" sz="1600" b="1" strike="noStrike" spc="-1">
              <a:solidFill>
                <a:srgbClr val="2016EE"/>
              </a:solidFill>
              <a:latin typeface="Calibri"/>
              <a:ea typeface="Arial Unicode MS"/>
            </a:endParaRPr>
          </a:p>
        </p:txBody>
      </p:sp>
      <p:sp>
        <p:nvSpPr>
          <p:cNvPr id="144" name="CasellaDiTesto 9"/>
          <p:cNvSpPr/>
          <p:nvPr/>
        </p:nvSpPr>
        <p:spPr>
          <a:xfrm>
            <a:off x="4662720" y="4871160"/>
            <a:ext cx="723636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Art. 13 - Controversie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Art. 14 - Condizioni per l'adesione al Cluster SERVAGRI e al Protocollo d'intesa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Art. 15 - Cancellazione della registrazione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asellaDiTesto 11"/>
          <p:cNvSpPr/>
          <p:nvPr/>
        </p:nvSpPr>
        <p:spPr>
          <a:xfrm>
            <a:off x="4662720" y="5733720"/>
            <a:ext cx="48301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Art. 16 - Protezione dei dati personali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Art. 17 - Disposizioni finali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3"/>
          <p:cNvGrpSpPr/>
          <p:nvPr/>
        </p:nvGrpSpPr>
        <p:grpSpPr>
          <a:xfrm>
            <a:off x="1230120" y="182880"/>
            <a:ext cx="10516680" cy="872280"/>
            <a:chOff x="1230120" y="182880"/>
            <a:chExt cx="10516680" cy="872280"/>
          </a:xfrm>
        </p:grpSpPr>
        <p:pic>
          <p:nvPicPr>
            <p:cNvPr id="147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30120" y="182880"/>
              <a:ext cx="492588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8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299440" y="182880"/>
              <a:ext cx="344736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9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095880" y="810000"/>
              <a:ext cx="2579760" cy="6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0" name="CasellaDiTesto 2"/>
          <p:cNvSpPr/>
          <p:nvPr/>
        </p:nvSpPr>
        <p:spPr>
          <a:xfrm>
            <a:off x="1309320" y="1949400"/>
            <a:ext cx="1050876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La produzione di olive deve avvenire </a:t>
            </a:r>
            <a:r>
              <a:rPr lang="it-IT" sz="1600" b="1" u="sng" strike="noStrike" spc="-1" dirty="0">
                <a:solidFill>
                  <a:srgbClr val="8D9130"/>
                </a:solidFill>
                <a:uFillTx/>
                <a:latin typeface="Calibri"/>
                <a:ea typeface="Calibri"/>
              </a:rPr>
              <a:t>di preferenza</a:t>
            </a:r>
            <a:r>
              <a:rPr lang="it-IT" sz="1600" b="1" strike="noStrike" spc="-1" dirty="0">
                <a:solidFill>
                  <a:schemeClr val="accent5">
                    <a:lumMod val="50000"/>
                  </a:schemeClr>
                </a:solidFill>
                <a:latin typeface="Calibri"/>
                <a:ea typeface="Times New Roman"/>
              </a:rPr>
              <a:t>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Times New Roman"/>
              </a:rPr>
              <a:t>nei governatorati di Kairouan, Monastir, </a:t>
            </a:r>
            <a:r>
              <a:rPr lang="it-IT" sz="1600" b="1" strike="noStrike" spc="-1" dirty="0" err="1">
                <a:solidFill>
                  <a:srgbClr val="2016EE"/>
                </a:solidFill>
                <a:latin typeface="Calibri"/>
                <a:ea typeface="Times New Roman"/>
              </a:rPr>
              <a:t>Nabeul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Times New Roman"/>
              </a:rPr>
              <a:t> e </a:t>
            </a:r>
            <a:r>
              <a:rPr lang="it-IT" sz="1600" b="1" strike="noStrike" spc="-1" dirty="0" err="1">
                <a:solidFill>
                  <a:srgbClr val="2016EE"/>
                </a:solidFill>
                <a:latin typeface="Calibri"/>
                <a:ea typeface="Times New Roman"/>
              </a:rPr>
              <a:t>Sousse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Times New Roman"/>
              </a:rPr>
              <a:t> e nelle province di Catania, Ragusa e Siracusa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. 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82520" indent="-182520">
              <a:lnSpc>
                <a:spcPct val="100000"/>
              </a:lnSpc>
              <a:buClr>
                <a:srgbClr val="000000"/>
              </a:buClr>
              <a:buFont typeface="Calibri"/>
              <a:buChar char="‐"/>
            </a:pP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La commercializzazione deve avvenire </a:t>
            </a:r>
          </a:p>
          <a:p>
            <a:pPr marL="180975">
              <a:lnSpc>
                <a:spcPct val="100000"/>
              </a:lnSpc>
              <a:buClr>
                <a:srgbClr val="000000"/>
              </a:buClr>
            </a:pPr>
            <a:r>
              <a:rPr lang="it-IT" sz="1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(</a:t>
            </a:r>
            <a:r>
              <a:rPr lang="it-IT" sz="14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art.1 - Luoghi e tempi di produzione)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asellaDiTesto 7"/>
          <p:cNvSpPr/>
          <p:nvPr/>
        </p:nvSpPr>
        <p:spPr>
          <a:xfrm>
            <a:off x="1310040" y="3261600"/>
            <a:ext cx="1050876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82520" indent="-182520">
              <a:buClr>
                <a:srgbClr val="000000"/>
              </a:buClr>
              <a:buFont typeface="Calibri"/>
              <a:buChar char="‐"/>
            </a:pP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l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prodotto commercializzato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deve sempre avere una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Times New Roman"/>
              </a:rPr>
              <a:t>percentuale di rifiuti inferiore al 50%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dei limiti previsti dalla legge al momento del controllo </a:t>
            </a:r>
            <a:r>
              <a:rPr lang="it-IT" sz="1400" spc="-1" dirty="0">
                <a:solidFill>
                  <a:srgbClr val="000000"/>
                </a:solidFill>
                <a:latin typeface="Calibri"/>
                <a:ea typeface="Calibri"/>
              </a:rPr>
              <a:t>(art.2 - Gestione dei rifiuti)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CasellaDiTesto 9"/>
          <p:cNvSpPr/>
          <p:nvPr/>
        </p:nvSpPr>
        <p:spPr>
          <a:xfrm>
            <a:off x="1230120" y="4102644"/>
            <a:ext cx="10651320" cy="2060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Gli operatori pubblici e privati della filiera olivicola transfrontaliera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si impegnano a: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buClr>
                <a:srgbClr val="000000"/>
              </a:buClr>
              <a:buFont typeface="Calibri"/>
              <a:buChar char="‐"/>
            </a:pP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Times New Roman"/>
              </a:rPr>
              <a:t>valorizzare gli scarti di produzione,</a:t>
            </a:r>
            <a:r>
              <a:rPr lang="it-IT" sz="1600" spc="-1" dirty="0">
                <a:solidFill>
                  <a:srgbClr val="000000"/>
                </a:solidFill>
                <a:latin typeface="Calibri"/>
                <a:ea typeface="Calibri"/>
              </a:rPr>
              <a:t> favorendo la </a:t>
            </a:r>
            <a:r>
              <a:rPr lang="it-IT" sz="1600" b="1" u="sng" strike="noStrike" spc="-1" dirty="0">
                <a:solidFill>
                  <a:srgbClr val="2016EE"/>
                </a:solidFill>
                <a:uFillTx/>
                <a:latin typeface="Calibri"/>
                <a:ea typeface="Calibri"/>
              </a:rPr>
              <a:t>piena circolarità dei processi produttivi</a:t>
            </a:r>
            <a:r>
              <a:rPr lang="it-IT" sz="1600" b="1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600" spc="-1" dirty="0">
                <a:solidFill>
                  <a:srgbClr val="000000"/>
                </a:solidFill>
                <a:latin typeface="Calibri"/>
                <a:ea typeface="Calibri"/>
              </a:rPr>
              <a:t>lungo tutta la catena del valore dell’olio di oliva extra vergine SERVAGRI </a:t>
            </a:r>
            <a:r>
              <a:rPr lang="it-IT" sz="1400" spc="-1" dirty="0">
                <a:solidFill>
                  <a:srgbClr val="000000"/>
                </a:solidFill>
                <a:latin typeface="Calibri"/>
                <a:ea typeface="Calibri"/>
              </a:rPr>
              <a:t>(art.2 - Gestione dei rifiuti); </a:t>
            </a:r>
          </a:p>
          <a:p>
            <a:pPr marL="285840" indent="-285840">
              <a:buClr>
                <a:srgbClr val="000000"/>
              </a:buClr>
              <a:buFont typeface="Calibri"/>
              <a:buChar char="‐"/>
            </a:pP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aderire ad un servizio di assistenza tecnica qualificato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it-IT" sz="160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in grado di fornire </a:t>
            </a:r>
            <a:r>
              <a:rPr lang="it-IT" sz="1600" b="0" u="sng" strike="noStrike" spc="-1" dirty="0">
                <a:uFillTx/>
                <a:latin typeface="Calibri"/>
                <a:ea typeface="Calibri"/>
              </a:rPr>
              <a:t>tutte le </a:t>
            </a:r>
            <a:r>
              <a:rPr lang="it-IT" sz="1600" b="1" u="sng" strike="noStrike" spc="-1" dirty="0">
                <a:solidFill>
                  <a:srgbClr val="8D9130"/>
                </a:solidFill>
                <a:uFillTx/>
                <a:latin typeface="Calibri"/>
                <a:ea typeface="Calibri"/>
              </a:rPr>
              <a:t>informazioni utili </a:t>
            </a:r>
            <a:r>
              <a:rPr lang="it-IT" sz="1600" b="0" u="sng" strike="noStrike" spc="-1" dirty="0">
                <a:uFillTx/>
                <a:latin typeface="Calibri"/>
                <a:ea typeface="Calibri"/>
              </a:rPr>
              <a:t>per</a:t>
            </a:r>
            <a:r>
              <a:rPr lang="it-IT" sz="1600" b="0" u="sng" strike="noStrike" spc="-1" dirty="0">
                <a:solidFill>
                  <a:srgbClr val="8D9130"/>
                </a:solidFill>
                <a:uFillTx/>
                <a:latin typeface="Calibri"/>
                <a:ea typeface="Calibri"/>
              </a:rPr>
              <a:t> </a:t>
            </a:r>
            <a:r>
              <a:rPr lang="it-IT" sz="1600" b="1" u="sng" strike="noStrike" spc="-1" dirty="0">
                <a:solidFill>
                  <a:srgbClr val="8D9130"/>
                </a:solidFill>
                <a:uFillTx/>
                <a:latin typeface="Calibri"/>
                <a:ea typeface="Calibri"/>
              </a:rPr>
              <a:t>l'utilizzo di sistemi colturali</a:t>
            </a:r>
            <a:r>
              <a:rPr lang="it-IT" sz="1600" b="0" u="sng" strike="noStrike" spc="-1" dirty="0">
                <a:solidFill>
                  <a:srgbClr val="8D9130"/>
                </a:solidFill>
                <a:uFillTx/>
                <a:latin typeface="Calibri"/>
                <a:ea typeface="Calibri"/>
              </a:rPr>
              <a:t> finalizzati all'ottenimento di </a:t>
            </a:r>
            <a:r>
              <a:rPr lang="it-IT" sz="1600" b="1" u="sng" strike="noStrike" spc="-1" dirty="0">
                <a:solidFill>
                  <a:srgbClr val="8D9130"/>
                </a:solidFill>
                <a:uFillTx/>
                <a:latin typeface="Calibri"/>
                <a:ea typeface="Calibri"/>
              </a:rPr>
              <a:t>prodotti olivicoli sani</a:t>
            </a:r>
            <a:r>
              <a:rPr lang="it-IT" sz="160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,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nel rispetto dei principi stabiliti nel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Disciplinare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e nella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Carta della Qualità del CLUSTER SERVAGRI,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nonché nel rispetto dell'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ambiente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 degli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equilibri naturali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(a</a:t>
            </a:r>
            <a:r>
              <a:rPr lang="it-IT" sz="1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rt. 3 - Assistenza tecnica)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;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EA7500"/>
              </a:buClr>
              <a:buFont typeface="Calibri"/>
              <a:buChar char="‐"/>
            </a:pP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Arial Unicode MS"/>
              </a:rPr>
              <a:t>non consentire trattamenti con principi attivi di sintesi per la conservazione dei prodotti nel periodo successivo alla raccolta</a:t>
            </a:r>
            <a:r>
              <a:rPr lang="it-IT" sz="1600" b="1" strike="noStrike" spc="-1" dirty="0">
                <a:solidFill>
                  <a:srgbClr val="FF0000"/>
                </a:solidFill>
                <a:latin typeface="Calibri"/>
                <a:ea typeface="Arial Unicode MS"/>
              </a:rPr>
              <a:t> </a:t>
            </a:r>
            <a:r>
              <a:rPr lang="it-IT" sz="14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(art. 4 - Conservazione dei prodotti).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CasellaDiTesto 10"/>
          <p:cNvSpPr/>
          <p:nvPr/>
        </p:nvSpPr>
        <p:spPr>
          <a:xfrm>
            <a:off x="5075280" y="1241640"/>
            <a:ext cx="2161800" cy="3330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chemeClr val="dk1"/>
                </a:solidFill>
                <a:latin typeface="Calibri"/>
                <a:ea typeface="DejaVu Sans"/>
              </a:rPr>
              <a:t>CODICE DI CONDOTTA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1F23E9-A70D-D658-3583-88AB5167D3D7}"/>
              </a:ext>
            </a:extLst>
          </p:cNvPr>
          <p:cNvSpPr txBox="1"/>
          <p:nvPr/>
        </p:nvSpPr>
        <p:spPr>
          <a:xfrm>
            <a:off x="5146560" y="2374768"/>
            <a:ext cx="6671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</a:rPr>
              <a:t>nel rispetto delle norme del </a:t>
            </a:r>
            <a:r>
              <a:rPr kumimoji="0" lang="it-IT" sz="1600" b="1" i="0" u="none" strike="noStrike" kern="1200" cap="none" spc="-1" normalizeH="0" baseline="0" noProof="0" dirty="0">
                <a:ln>
                  <a:noFill/>
                </a:ln>
                <a:solidFill>
                  <a:srgbClr val="EA7500"/>
                </a:solidFill>
                <a:effectLst/>
                <a:uLnTx/>
                <a:uFillTx/>
                <a:latin typeface="Calibri"/>
                <a:ea typeface="Times New Roman"/>
              </a:rPr>
              <a:t>Disciplinare SERVAGRI</a:t>
            </a:r>
            <a:r>
              <a:rPr kumimoji="0" lang="it-IT" sz="16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</a:rPr>
              <a:t> </a:t>
            </a:r>
            <a:endParaRPr lang="it-IT" sz="1600" spc="-1" dirty="0">
              <a:solidFill>
                <a:srgbClr val="000000"/>
              </a:solidFill>
              <a:latin typeface="Calibri"/>
              <a:ea typeface="Times New Roman"/>
            </a:endParaRPr>
          </a:p>
          <a:p>
            <a:r>
              <a:rPr kumimoji="0" lang="it-IT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</a:rPr>
              <a:t>sulla base dei </a:t>
            </a:r>
            <a:r>
              <a:rPr kumimoji="0" lang="it-IT" sz="1600" b="1" i="0" u="none" strike="noStrike" kern="1200" cap="none" spc="-1" normalizeH="0" baseline="0" noProof="0" dirty="0">
                <a:ln>
                  <a:noFill/>
                </a:ln>
                <a:solidFill>
                  <a:srgbClr val="2016EE"/>
                </a:solidFill>
                <a:effectLst/>
                <a:uLnTx/>
                <a:uFillTx/>
                <a:latin typeface="Calibri"/>
                <a:ea typeface="Times New Roman"/>
              </a:rPr>
              <a:t>principi stabiliti dalla</a:t>
            </a:r>
            <a:r>
              <a:rPr kumimoji="0" lang="it-IT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</a:rPr>
              <a:t> </a:t>
            </a:r>
            <a:r>
              <a:rPr kumimoji="0" lang="it-IT" sz="1600" b="1" i="0" u="none" strike="noStrike" kern="1200" cap="none" spc="-1" normalizeH="0" baseline="0" noProof="0" dirty="0">
                <a:ln>
                  <a:noFill/>
                </a:ln>
                <a:solidFill>
                  <a:srgbClr val="EA7500"/>
                </a:solidFill>
                <a:effectLst/>
                <a:uLnTx/>
                <a:uFillTx/>
                <a:latin typeface="Calibri"/>
                <a:ea typeface="Times New Roman"/>
              </a:rPr>
              <a:t>Carta della Qualità del CLUSTER SERVAGRI</a:t>
            </a:r>
            <a:endParaRPr lang="it-IT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C123C6BE-C6DB-F54E-609C-DF7A05834536}"/>
              </a:ext>
            </a:extLst>
          </p:cNvPr>
          <p:cNvSpPr/>
          <p:nvPr/>
        </p:nvSpPr>
        <p:spPr>
          <a:xfrm rot="20570265">
            <a:off x="4900901" y="2568865"/>
            <a:ext cx="171450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F46A06BA-6638-DE7B-3503-62186D3D57F7}"/>
              </a:ext>
            </a:extLst>
          </p:cNvPr>
          <p:cNvSpPr/>
          <p:nvPr/>
        </p:nvSpPr>
        <p:spPr>
          <a:xfrm rot="1835230">
            <a:off x="4897677" y="2638626"/>
            <a:ext cx="171450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3"/>
          <p:cNvGrpSpPr/>
          <p:nvPr/>
        </p:nvGrpSpPr>
        <p:grpSpPr>
          <a:xfrm>
            <a:off x="1230120" y="182880"/>
            <a:ext cx="10516680" cy="872280"/>
            <a:chOff x="1230120" y="182880"/>
            <a:chExt cx="10516680" cy="872280"/>
          </a:xfrm>
        </p:grpSpPr>
        <p:pic>
          <p:nvPicPr>
            <p:cNvPr id="155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30120" y="182880"/>
              <a:ext cx="492588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6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299440" y="182880"/>
              <a:ext cx="344736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7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095880" y="810000"/>
              <a:ext cx="2579760" cy="6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8" name="CasellaDiTesto 5"/>
          <p:cNvSpPr/>
          <p:nvPr/>
        </p:nvSpPr>
        <p:spPr>
          <a:xfrm>
            <a:off x="1377000" y="2693160"/>
            <a:ext cx="10508760" cy="225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1199"/>
              </a:spcAft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Ogni olivicoltore: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spcAft>
                <a:spcPts val="1199"/>
              </a:spcAft>
              <a:buClr>
                <a:srgbClr val="000000"/>
              </a:buClr>
              <a:buFont typeface="StarSymbol"/>
              <a:buChar char="-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deve garantire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con </a:t>
            </a:r>
            <a:r>
              <a:rPr lang="it-IT" sz="1600" b="1" strike="noStrike" spc="-1">
                <a:solidFill>
                  <a:srgbClr val="EA7500"/>
                </a:solidFill>
                <a:latin typeface="Calibri"/>
                <a:ea typeface="Arial Unicode MS"/>
              </a:rPr>
              <a:t>prova documentata</a:t>
            </a:r>
            <a:r>
              <a:rPr lang="it-IT" sz="1600" b="1" strike="noStrike" spc="-1">
                <a:solidFill>
                  <a:srgbClr val="FF0000"/>
                </a:solidFill>
                <a:latin typeface="Calibri"/>
                <a:ea typeface="Arial Unicode MS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che la </a:t>
            </a:r>
            <a:r>
              <a:rPr lang="it-IT" sz="1600" b="1" strike="noStrike" spc="-1">
                <a:solidFill>
                  <a:srgbClr val="EA7500"/>
                </a:solidFill>
                <a:latin typeface="Calibri"/>
                <a:ea typeface="Arial Unicode MS"/>
              </a:rPr>
              <a:t>produzione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è stata effettuata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it-IT" sz="1600" b="1" u="sng" strike="noStrike" spc="-1">
                <a:solidFill>
                  <a:srgbClr val="EA7500"/>
                </a:solidFill>
                <a:uFillTx/>
                <a:latin typeface="Calibri"/>
                <a:ea typeface="Arial Unicode MS"/>
              </a:rPr>
              <a:t>esclusivamente</a:t>
            </a:r>
            <a:r>
              <a:rPr lang="it-IT" sz="1600" b="1" strike="noStrike" spc="-1">
                <a:solidFill>
                  <a:srgbClr val="EA7500"/>
                </a:solidFill>
                <a:latin typeface="Calibri"/>
                <a:ea typeface="Arial Unicode MS"/>
              </a:rPr>
              <a:t> nella propria azienda olivicola;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StarSymbol"/>
              <a:buChar char="-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si impegna ad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adottare la tracciabilità di filiera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 (come previsto dallo standard internazionale ISO 22005:2008) (art. 5);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StarSymbol"/>
              <a:buChar char="-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deve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sottoscrivere una dichiarazione di accettazione dei controlli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che potranno essere effettuati nella propria azienda, secondo la </a:t>
            </a:r>
            <a:r>
              <a:rPr lang="it-IT" sz="1600" b="1" u="sng" strike="noStrike" spc="-1">
                <a:solidFill>
                  <a:srgbClr val="2016EE"/>
                </a:solidFill>
                <a:uFillTx/>
                <a:latin typeface="Calibri"/>
                <a:ea typeface="Arial Unicode MS"/>
              </a:rPr>
              <a:t>check list concordata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, impegnandosi a far effettuare i controlli agli organismi autorizzati e a fornire loro la collaborazione eventualmente richiesta (art. 10 - Controlli)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Elemento grafico 8" descr="Barra multifunzione con riempimento a tinta unita"/>
          <p:cNvPicPr/>
          <p:nvPr/>
        </p:nvPicPr>
        <p:blipFill>
          <a:blip r:embed="rId4"/>
          <a:stretch/>
        </p:blipFill>
        <p:spPr>
          <a:xfrm>
            <a:off x="792360" y="3656880"/>
            <a:ext cx="717120" cy="717120"/>
          </a:xfrm>
          <a:prstGeom prst="rect">
            <a:avLst/>
          </a:prstGeom>
          <a:ln w="0">
            <a:noFill/>
          </a:ln>
        </p:spPr>
      </p:pic>
      <p:sp>
        <p:nvSpPr>
          <p:cNvPr id="160" name="CasellaDiTesto 10"/>
          <p:cNvSpPr/>
          <p:nvPr/>
        </p:nvSpPr>
        <p:spPr>
          <a:xfrm>
            <a:off x="4784400" y="5494680"/>
            <a:ext cx="69624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spcAft>
                <a:spcPts val="1199"/>
              </a:spcAft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Gli operatori pubblici e privati della filiera olivicola transfrontaliera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si impegnano a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it-IT" sz="1600" b="1" strike="noStrike" spc="-1">
                <a:solidFill>
                  <a:srgbClr val="EA7500"/>
                </a:solidFill>
                <a:latin typeface="Calibri"/>
                <a:ea typeface="Arial Unicode MS"/>
              </a:rPr>
              <a:t>pretendere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che l'olivicoltore fornisca tale dichiarazione.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Ovale 13"/>
          <p:cNvSpPr/>
          <p:nvPr/>
        </p:nvSpPr>
        <p:spPr>
          <a:xfrm>
            <a:off x="3393360" y="4131000"/>
            <a:ext cx="4073760" cy="389880"/>
          </a:xfrm>
          <a:prstGeom prst="ellipse">
            <a:avLst/>
          </a:prstGeom>
          <a:noFill/>
          <a:ln>
            <a:solidFill>
              <a:srgbClr val="ED8F1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2" name="Freccia in giù 14"/>
          <p:cNvSpPr/>
          <p:nvPr/>
        </p:nvSpPr>
        <p:spPr>
          <a:xfrm>
            <a:off x="5322240" y="4971960"/>
            <a:ext cx="215640" cy="584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D8F1D"/>
          </a:solidFill>
          <a:ln>
            <a:solidFill>
              <a:srgbClr val="ED8F1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3" name="CasellaDiTesto 15"/>
          <p:cNvSpPr/>
          <p:nvPr/>
        </p:nvSpPr>
        <p:spPr>
          <a:xfrm>
            <a:off x="5075280" y="1241640"/>
            <a:ext cx="2161800" cy="3330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chemeClr val="dk1"/>
                </a:solidFill>
                <a:latin typeface="Calibri"/>
                <a:ea typeface="DejaVu Sans"/>
              </a:rPr>
              <a:t>CODICE DI CONDOTTA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asellaDiTesto 18"/>
          <p:cNvSpPr/>
          <p:nvPr/>
        </p:nvSpPr>
        <p:spPr>
          <a:xfrm>
            <a:off x="1377000" y="1854000"/>
            <a:ext cx="105087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u="sng" strike="noStrike" spc="-1">
                <a:solidFill>
                  <a:srgbClr val="2016EE"/>
                </a:solidFill>
                <a:uFillTx/>
                <a:latin typeface="Calibri"/>
                <a:ea typeface="Arial Unicode MS"/>
              </a:rPr>
              <a:t>La TRACCIABILITÀ deve essere richiesta da tutti gli operatori pubblici e privati della filiera olivicola transfrontaliera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 (art. 5)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3"/>
          <p:cNvGrpSpPr/>
          <p:nvPr/>
        </p:nvGrpSpPr>
        <p:grpSpPr>
          <a:xfrm>
            <a:off x="1230120" y="182880"/>
            <a:ext cx="10516680" cy="872280"/>
            <a:chOff x="1230120" y="182880"/>
            <a:chExt cx="10516680" cy="872280"/>
          </a:xfrm>
        </p:grpSpPr>
        <p:pic>
          <p:nvPicPr>
            <p:cNvPr id="166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30120" y="182880"/>
              <a:ext cx="492588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7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299440" y="182880"/>
              <a:ext cx="344736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8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095880" y="810000"/>
              <a:ext cx="2579760" cy="6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9" name="CasellaDiTesto 18"/>
          <p:cNvSpPr/>
          <p:nvPr/>
        </p:nvSpPr>
        <p:spPr>
          <a:xfrm>
            <a:off x="5075280" y="1241640"/>
            <a:ext cx="2161800" cy="3330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chemeClr val="dk1"/>
                </a:solidFill>
                <a:latin typeface="Calibri"/>
                <a:ea typeface="DejaVu Sans"/>
              </a:rPr>
              <a:t>CODICE DI CONDOTTA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CasellaDiTesto 4"/>
          <p:cNvSpPr/>
          <p:nvPr/>
        </p:nvSpPr>
        <p:spPr>
          <a:xfrm>
            <a:off x="1114560" y="2106360"/>
            <a:ext cx="10315080" cy="339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Gli operatori pubblici e privati della filiera olivicola transfrontaliera si impegnano a: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spcAft>
                <a:spcPts val="601"/>
              </a:spcAft>
              <a:buClr>
                <a:srgbClr val="000000"/>
              </a:buClr>
              <a:buFont typeface="StarSymbol"/>
              <a:buChar char="-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utilizzare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nuovi imballaggi per ogni vendita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, al fine di garantire la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salubrità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 e i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requisiti di igiene e sicurezza sanitaria dei prodotti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(art.6);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spcAft>
                <a:spcPts val="601"/>
              </a:spcAft>
              <a:buClr>
                <a:srgbClr val="000000"/>
              </a:buClr>
              <a:buFont typeface="StarSymbol"/>
              <a:buChar char="-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tenere e aggiornare un "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quaderno di campagna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" in cui saranno annotati tutti i </a:t>
            </a:r>
            <a:r>
              <a:rPr lang="it-IT" sz="1600" b="0" i="1" strike="noStrike" spc="-1">
                <a:solidFill>
                  <a:srgbClr val="000000"/>
                </a:solidFill>
                <a:latin typeface="Calibri"/>
                <a:ea typeface="Arial Unicode MS"/>
              </a:rPr>
              <a:t>trattamenti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 e le </a:t>
            </a:r>
            <a:r>
              <a:rPr lang="it-IT" sz="1600" b="0" i="1" strike="noStrike" spc="-1">
                <a:solidFill>
                  <a:srgbClr val="000000"/>
                </a:solidFill>
                <a:latin typeface="Calibri"/>
                <a:ea typeface="Arial Unicode MS"/>
              </a:rPr>
              <a:t>operazioni colturali effettuate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(art. 7);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spcAft>
                <a:spcPts val="601"/>
              </a:spcAft>
              <a:buClr>
                <a:srgbClr val="000000"/>
              </a:buClr>
              <a:buFont typeface="StarSymbol"/>
              <a:buChar char="-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richiedere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e ottenere dai propri fornitori la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garanzia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che le </a:t>
            </a:r>
            <a:r>
              <a:rPr lang="it-IT" sz="1600" b="1" strike="noStrike" spc="-1">
                <a:solidFill>
                  <a:srgbClr val="595959"/>
                </a:solidFill>
                <a:latin typeface="Calibri"/>
                <a:ea typeface="DejaVu Sans"/>
              </a:rPr>
              <a:t>piantine innestate e certificate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 i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prodotti di propagazione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siano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certificati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secondo la normativa vigente (art. 8);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spcAft>
                <a:spcPts val="601"/>
              </a:spcAft>
              <a:buClr>
                <a:srgbClr val="000000"/>
              </a:buClr>
              <a:buFont typeface="StarSymbol"/>
              <a:buChar char="-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fornire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consumatore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attraverso una specifica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nota informativa consegnata insieme al prodotto venduto, il maggior numero di informazioni possibili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 momento della vendita (art9. );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spcAft>
                <a:spcPts val="601"/>
              </a:spcAft>
              <a:buClr>
                <a:srgbClr val="000000"/>
              </a:buClr>
              <a:buFont typeface="StarSymbol"/>
              <a:buChar char="-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oltre ai propri segni distintivi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devono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richiedere e provvedere all'apposizione dell’etichetta</a:t>
            </a:r>
            <a:r>
              <a:rPr lang="it-IT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1600" b="1" strike="noStrike" spc="-1">
                <a:solidFill>
                  <a:srgbClr val="EA7500"/>
                </a:solidFill>
                <a:latin typeface="Calibri"/>
                <a:ea typeface="DejaVu Sans"/>
              </a:rPr>
              <a:t>SERVAGRI</a:t>
            </a:r>
            <a:r>
              <a:rPr lang="it-IT" sz="1600" b="1" strike="noStrike" spc="-1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modo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Arial Unicode MS"/>
              </a:rPr>
              <a:t>visibile in tutti i prodotti e presso tutti i punti vendita</a:t>
            </a:r>
            <a:r>
              <a:rPr lang="it-IT" sz="1600" b="1" strike="noStrike" spc="-1">
                <a:solidFill>
                  <a:schemeClr val="accent6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interessati (secondo specifiche modalità definite nel regolamento d’uso allegato al protocollo) (art. 11).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CasellaDiTesto 3"/>
          <p:cNvSpPr/>
          <p:nvPr/>
        </p:nvSpPr>
        <p:spPr>
          <a:xfrm>
            <a:off x="1114560" y="4141440"/>
            <a:ext cx="103150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spcAft>
                <a:spcPts val="601"/>
              </a:spcAft>
              <a:tabLst>
                <a:tab pos="449640" algn="l"/>
                <a:tab pos="3060000" algn="ctr"/>
                <a:tab pos="6120000" algn="r"/>
              </a:tabLst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3"/>
          <p:cNvGrpSpPr/>
          <p:nvPr/>
        </p:nvGrpSpPr>
        <p:grpSpPr>
          <a:xfrm>
            <a:off x="1230120" y="182880"/>
            <a:ext cx="10516680" cy="872280"/>
            <a:chOff x="1230120" y="182880"/>
            <a:chExt cx="10516680" cy="872280"/>
          </a:xfrm>
        </p:grpSpPr>
        <p:pic>
          <p:nvPicPr>
            <p:cNvPr id="173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30120" y="182880"/>
              <a:ext cx="492588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4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299440" y="182880"/>
              <a:ext cx="3447360" cy="87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5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095880" y="810000"/>
              <a:ext cx="2579760" cy="6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6" name="CasellaDiTesto 4"/>
          <p:cNvSpPr/>
          <p:nvPr/>
        </p:nvSpPr>
        <p:spPr>
          <a:xfrm>
            <a:off x="1027800" y="1820160"/>
            <a:ext cx="4753440" cy="227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I rappresentanti del </a:t>
            </a:r>
            <a:r>
              <a:rPr lang="it-IT" sz="1600" b="0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settore ho.re.ca.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(alberghi, ristoranti e </a:t>
            </a:r>
            <a:r>
              <a:rPr lang="it-IT" sz="16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catering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) e della </a:t>
            </a:r>
            <a:r>
              <a:rPr lang="it-IT" sz="1600" b="0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grande distribuzione organizzata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gli operatori dei </a:t>
            </a:r>
            <a:r>
              <a:rPr lang="it-IT" sz="1600" b="0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centri commerciali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gli </a:t>
            </a:r>
            <a:r>
              <a:rPr lang="it-IT" sz="1600" b="0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organizzatori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 e i </a:t>
            </a:r>
            <a:r>
              <a:rPr lang="it-IT" sz="1600" b="0" i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buyer</a:t>
            </a:r>
            <a:r>
              <a:rPr lang="it-IT" sz="1600" b="0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 partecipanti alle fiere e ai saloni commerciali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i rappresentanti delle </a:t>
            </a:r>
            <a:r>
              <a:rPr lang="it-IT" sz="1600" b="0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associazioni di consumatori 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della zona olivicola transfrontaliera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gli enti pubblici (nazionali, regionali e locali)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CasellaDiTesto 6"/>
          <p:cNvSpPr/>
          <p:nvPr/>
        </p:nvSpPr>
        <p:spPr>
          <a:xfrm>
            <a:off x="6095880" y="2494440"/>
            <a:ext cx="179028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che aderiscono al protocollo d'intesa, </a:t>
            </a:r>
            <a:r>
              <a:rPr lang="it-IT" sz="1600" b="1" strike="noStrike" spc="-1">
                <a:solidFill>
                  <a:srgbClr val="2016EE"/>
                </a:solidFill>
                <a:latin typeface="Calibri"/>
                <a:ea typeface="Calibri"/>
              </a:rPr>
              <a:t>si impegnano a</a:t>
            </a:r>
            <a:r>
              <a:rPr lang="it-IT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: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CasellaDiTesto 9"/>
          <p:cNvSpPr/>
          <p:nvPr/>
        </p:nvSpPr>
        <p:spPr>
          <a:xfrm>
            <a:off x="7927560" y="2387520"/>
            <a:ext cx="3819240" cy="155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tabLst>
                <a:tab pos="449640" algn="l"/>
                <a:tab pos="3060000" algn="ctr"/>
                <a:tab pos="6120000" algn="r"/>
              </a:tabLst>
            </a:pP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Calibri"/>
              </a:rPr>
              <a:t>promuovere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it-IT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Calibri"/>
              </a:rPr>
              <a:t>proporre in maniera stabile e continuativa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 prodotti a marchio SERVAGRI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presso le proprie strutture </a:t>
            </a:r>
            <a:r>
              <a:rPr lang="it-IT" sz="1600" b="0" strike="noStrike" spc="-1" dirty="0">
                <a:solidFill>
                  <a:srgbClr val="2016EE"/>
                </a:solidFill>
                <a:latin typeface="Calibri"/>
                <a:ea typeface="Calibri"/>
              </a:rPr>
              <a:t>e </a:t>
            </a:r>
            <a:r>
              <a:rPr lang="it-IT" sz="1600" b="1" strike="noStrike" spc="-1" dirty="0">
                <a:solidFill>
                  <a:srgbClr val="2016EE"/>
                </a:solidFill>
                <a:latin typeface="Calibri"/>
                <a:ea typeface="Calibri"/>
              </a:rPr>
              <a:t>organizzazioni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nei confronti della </a:t>
            </a:r>
            <a:r>
              <a:rPr lang="it-IT" sz="1600" b="1" strike="noStrike" spc="-1" dirty="0">
                <a:solidFill>
                  <a:srgbClr val="EA7500"/>
                </a:solidFill>
                <a:latin typeface="Calibri"/>
                <a:ea typeface="Calibri"/>
              </a:rPr>
              <a:t>propria clientela</a:t>
            </a:r>
            <a:r>
              <a:rPr lang="it-IT" sz="1600" b="1" strike="noStrike" spc="-1" dirty="0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(art. 12 - 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Ho.Re.Ca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., GDO e operatori commerciali)</a:t>
            </a:r>
            <a:endParaRPr lang="en-GB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CasellaDiTesto 11"/>
          <p:cNvSpPr/>
          <p:nvPr/>
        </p:nvSpPr>
        <p:spPr>
          <a:xfrm>
            <a:off x="7979040" y="3906000"/>
            <a:ext cx="376776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449640" algn="l"/>
                <a:tab pos="3060000" algn="ctr"/>
                <a:tab pos="6120000" algn="r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es.: degustazioni, </a:t>
            </a:r>
            <a:r>
              <a:rPr lang="it-IT" sz="14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cooking show</a:t>
            </a: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, percorsi di oleo-turismo, eventi B2B (fiere, convegni, congressi in presenza/</a:t>
            </a:r>
            <a:r>
              <a:rPr lang="it-IT" sz="14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on-line</a:t>
            </a: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, come le fiere espositive online 3D o tour virtuali e immersivi), eventi B2C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arentesi graffa chiusa 12"/>
          <p:cNvSpPr/>
          <p:nvPr/>
        </p:nvSpPr>
        <p:spPr>
          <a:xfrm>
            <a:off x="5553000" y="1682640"/>
            <a:ext cx="542520" cy="258264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rgbClr val="8B8F2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81" name="Immagine 13"/>
          <p:cNvPicPr/>
          <p:nvPr/>
        </p:nvPicPr>
        <p:blipFill>
          <a:blip r:embed="rId4"/>
          <a:stretch/>
        </p:blipFill>
        <p:spPr>
          <a:xfrm>
            <a:off x="2027520" y="4954320"/>
            <a:ext cx="2123280" cy="1592280"/>
          </a:xfrm>
          <a:prstGeom prst="rect">
            <a:avLst/>
          </a:prstGeom>
          <a:ln w="0">
            <a:noFill/>
          </a:ln>
        </p:spPr>
      </p:pic>
      <p:pic>
        <p:nvPicPr>
          <p:cNvPr id="182" name="Immagine 14"/>
          <p:cNvPicPr/>
          <p:nvPr/>
        </p:nvPicPr>
        <p:blipFill>
          <a:blip r:embed="rId5"/>
          <a:stretch/>
        </p:blipFill>
        <p:spPr>
          <a:xfrm>
            <a:off x="8040600" y="4949280"/>
            <a:ext cx="3380040" cy="1597320"/>
          </a:xfrm>
          <a:prstGeom prst="rect">
            <a:avLst/>
          </a:prstGeom>
          <a:ln w="0">
            <a:noFill/>
          </a:ln>
        </p:spPr>
      </p:pic>
      <p:pic>
        <p:nvPicPr>
          <p:cNvPr id="183" name="Immagine 15"/>
          <p:cNvPicPr/>
          <p:nvPr/>
        </p:nvPicPr>
        <p:blipFill>
          <a:blip r:embed="rId6"/>
          <a:stretch/>
        </p:blipFill>
        <p:spPr>
          <a:xfrm>
            <a:off x="4901400" y="4954320"/>
            <a:ext cx="2388600" cy="1592280"/>
          </a:xfrm>
          <a:prstGeom prst="rect">
            <a:avLst/>
          </a:prstGeom>
          <a:ln w="0">
            <a:noFill/>
          </a:ln>
        </p:spPr>
      </p:pic>
      <p:pic>
        <p:nvPicPr>
          <p:cNvPr id="184" name="Immagine 3"/>
          <p:cNvPicPr/>
          <p:nvPr/>
        </p:nvPicPr>
        <p:blipFill>
          <a:blip r:embed="rId7"/>
          <a:stretch/>
        </p:blipFill>
        <p:spPr>
          <a:xfrm>
            <a:off x="8676000" y="1166760"/>
            <a:ext cx="2358000" cy="122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8D9130"/>
      </a:dk2>
      <a:lt2>
        <a:srgbClr val="E3DED1"/>
      </a:lt2>
      <a:accent1>
        <a:srgbClr val="8D913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1C4C9B"/>
      </a:hlink>
      <a:folHlink>
        <a:srgbClr val="EC8F1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8D9130"/>
      </a:dk2>
      <a:lt2>
        <a:srgbClr val="E3DED1"/>
      </a:lt2>
      <a:accent1>
        <a:srgbClr val="8D913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1C4C9B"/>
      </a:hlink>
      <a:folHlink>
        <a:srgbClr val="EC8F1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D9130"/>
      </a:dk2>
      <a:lt2>
        <a:srgbClr val="E3DED1"/>
      </a:lt2>
      <a:accent1>
        <a:srgbClr val="8D913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1C4C9B"/>
      </a:hlink>
      <a:folHlink>
        <a:srgbClr val="EC8F1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{586775E4-F339-5B4C-A19B-320D2CC5374C}tf10001071</Template>
  <TotalTime>2320</TotalTime>
  <Words>1942</Words>
  <Application>Microsoft Office PowerPoint</Application>
  <PresentationFormat>Widescreen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Arial</vt:lpstr>
      <vt:lpstr>Calibri</vt:lpstr>
      <vt:lpstr>Gill Sans MT</vt:lpstr>
      <vt:lpstr>Impact</vt:lpstr>
      <vt:lpstr>StarSymbol</vt:lpstr>
      <vt:lpstr>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SERVAGRI</dc:title>
  <dc:subject/>
  <dc:creator>Microsoft Office User</dc:creator>
  <dc:description/>
  <cp:lastModifiedBy>Gabriella Ricciardi (CREA-PB)</cp:lastModifiedBy>
  <cp:revision>121</cp:revision>
  <dcterms:created xsi:type="dcterms:W3CDTF">2020-07-20T09:45:03Z</dcterms:created>
  <dcterms:modified xsi:type="dcterms:W3CDTF">2023-11-22T07:30:42Z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14</vt:i4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14</vt:i4>
  </property>
</Properties>
</file>