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90" r:id="rId2"/>
    <p:sldId id="257" r:id="rId3"/>
    <p:sldId id="294" r:id="rId4"/>
    <p:sldId id="258" r:id="rId5"/>
    <p:sldId id="295" r:id="rId6"/>
    <p:sldId id="265" r:id="rId7"/>
    <p:sldId id="292" r:id="rId8"/>
    <p:sldId id="266" r:id="rId9"/>
    <p:sldId id="259" r:id="rId10"/>
    <p:sldId id="284" r:id="rId11"/>
    <p:sldId id="268" r:id="rId12"/>
    <p:sldId id="267" r:id="rId13"/>
    <p:sldId id="261" r:id="rId14"/>
    <p:sldId id="273" r:id="rId15"/>
    <p:sldId id="271" r:id="rId16"/>
    <p:sldId id="274" r:id="rId17"/>
    <p:sldId id="272" r:id="rId18"/>
    <p:sldId id="275" r:id="rId19"/>
    <p:sldId id="277" r:id="rId20"/>
    <p:sldId id="278" r:id="rId21"/>
    <p:sldId id="276" r:id="rId22"/>
    <p:sldId id="279" r:id="rId23"/>
    <p:sldId id="280" r:id="rId24"/>
    <p:sldId id="281" r:id="rId25"/>
    <p:sldId id="282" r:id="rId26"/>
    <p:sldId id="283" r:id="rId27"/>
    <p:sldId id="285" r:id="rId28"/>
    <p:sldId id="296" r:id="rId29"/>
    <p:sldId id="297" r:id="rId30"/>
    <p:sldId id="287" r:id="rId31"/>
    <p:sldId id="286" r:id="rId32"/>
    <p:sldId id="288" r:id="rId33"/>
    <p:sldId id="289" r:id="rId34"/>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488" autoAdjust="0"/>
    <p:restoredTop sz="95033" autoAdjust="0"/>
  </p:normalViewPr>
  <p:slideViewPr>
    <p:cSldViewPr snapToGrid="0" snapToObjects="1">
      <p:cViewPr varScale="1">
        <p:scale>
          <a:sx n="60" d="100"/>
          <a:sy n="60" d="100"/>
        </p:scale>
        <p:origin x="38" y="10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fr-FR"/>
        </a:p>
      </dgm:t>
    </dgm:pt>
    <dgm:pt modelId="{74EE5CD8-078F-4590-BF9C-A341A294A016}">
      <dgm:prSet phldrT="[Text]" custT="1"/>
      <dgm:spPr/>
      <dgm:t>
        <a:bodyPr/>
        <a:lstStyle/>
        <a:p>
          <a:r>
            <a:rPr lang="fr-FR" sz="1800" b="1" dirty="0"/>
            <a:t>Niveau 1</a:t>
          </a:r>
        </a:p>
        <a:p>
          <a:r>
            <a:rPr lang="fr-FR" sz="1050" dirty="0">
              <a:effectLst/>
            </a:rPr>
            <a:t>NIVEAU INTERNATIONAL</a:t>
          </a:r>
          <a:endParaRPr lang="fr-FR" sz="1050" b="1" dirty="0"/>
        </a:p>
      </dgm:t>
    </dgm:pt>
    <dgm:pt modelId="{BB568D76-3363-43D3-B00C-3359A643216C}" type="parTrans" cxnId="{F40F9561-0D4C-44CF-91EF-A92B1DBDE44B}">
      <dgm:prSet/>
      <dgm:spPr/>
      <dgm:t>
        <a:bodyPr/>
        <a:lstStyle/>
        <a:p>
          <a:endParaRPr lang="fr-FR" sz="3200"/>
        </a:p>
      </dgm:t>
    </dgm:pt>
    <dgm:pt modelId="{CF9FB981-E6ED-4440-AC98-4E4E2ABA2C55}" type="sibTrans" cxnId="{F40F9561-0D4C-44CF-91EF-A92B1DBDE44B}">
      <dgm:prSet/>
      <dgm:spPr/>
      <dgm:t>
        <a:bodyPr/>
        <a:lstStyle/>
        <a:p>
          <a:endParaRPr lang="fr-FR" sz="3200"/>
        </a:p>
      </dgm:t>
    </dgm:pt>
    <dgm:pt modelId="{D1776C8F-2B10-4075-8DF7-7F65AB725ED5}">
      <dgm:prSet phldrT="[Text]" custT="1"/>
      <dgm:spPr/>
      <dgm:t>
        <a:bodyPr/>
        <a:lstStyle/>
        <a:p>
          <a:r>
            <a:rPr lang="fr-FR" sz="1800" b="1" dirty="0"/>
            <a:t>Niveau 2:</a:t>
          </a:r>
        </a:p>
        <a:p>
          <a:r>
            <a:rPr lang="fr-FR" sz="1050" dirty="0">
              <a:effectLst/>
            </a:rPr>
            <a:t>NIVEAU NATIONAL</a:t>
          </a:r>
        </a:p>
      </dgm:t>
    </dgm:pt>
    <dgm:pt modelId="{7291E740-3E17-41B3-99D3-1D67AE37CC3F}" type="parTrans" cxnId="{7077B78D-FCDC-4519-8416-DC357ACD5043}">
      <dgm:prSet/>
      <dgm:spPr/>
      <dgm:t>
        <a:bodyPr/>
        <a:lstStyle/>
        <a:p>
          <a:endParaRPr lang="fr-FR" sz="3200"/>
        </a:p>
      </dgm:t>
    </dgm:pt>
    <dgm:pt modelId="{88B75C29-8054-417D-BCE3-878A55118F6D}" type="sibTrans" cxnId="{7077B78D-FCDC-4519-8416-DC357ACD5043}">
      <dgm:prSet/>
      <dgm:spPr/>
      <dgm:t>
        <a:bodyPr/>
        <a:lstStyle/>
        <a:p>
          <a:endParaRPr lang="fr-FR" sz="3200"/>
        </a:p>
      </dgm:t>
    </dgm:pt>
    <dgm:pt modelId="{6BE4E373-0656-4EDC-821E-BE09C952B1F6}">
      <dgm:prSet phldrT="[Text]" custT="1"/>
      <dgm:spPr/>
      <dgm:t>
        <a:bodyPr/>
        <a:lstStyle/>
        <a:p>
          <a:pPr marL="280988" indent="-280988"/>
          <a:endParaRPr lang="fr-FR" sz="1400" dirty="0">
            <a:effectLst/>
            <a:latin typeface="Andalus" pitchFamily="18" charset="-78"/>
            <a:cs typeface="Andalus" pitchFamily="18" charset="-78"/>
          </a:endParaRPr>
        </a:p>
      </dgm:t>
    </dgm:pt>
    <dgm:pt modelId="{34218063-BF94-4304-99BD-B3F7BA4D3C8F}" type="parTrans" cxnId="{119690D4-400B-468B-8BA0-5C9C9E2AFEAF}">
      <dgm:prSet/>
      <dgm:spPr/>
      <dgm:t>
        <a:bodyPr/>
        <a:lstStyle/>
        <a:p>
          <a:endParaRPr lang="fr-FR" sz="3200"/>
        </a:p>
      </dgm:t>
    </dgm:pt>
    <dgm:pt modelId="{E17B9BF1-2948-497F-8EC7-3BF734D839DB}" type="sibTrans" cxnId="{119690D4-400B-468B-8BA0-5C9C9E2AFEAF}">
      <dgm:prSet/>
      <dgm:spPr/>
      <dgm:t>
        <a:bodyPr/>
        <a:lstStyle/>
        <a:p>
          <a:endParaRPr lang="fr-FR" sz="3200"/>
        </a:p>
      </dgm:t>
    </dgm:pt>
    <dgm:pt modelId="{1E4D3931-0DBD-4211-A24A-6AF364284B1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a:latin typeface="Andalus" pitchFamily="18" charset="-78"/>
              <a:cs typeface="Andalus" pitchFamily="18" charset="-78"/>
            </a:rPr>
            <a:t>Norme du codex </a:t>
          </a:r>
          <a:r>
            <a:rPr lang="fr-FR" sz="1400" b="1" dirty="0" err="1">
              <a:latin typeface="Andalus" pitchFamily="18" charset="-78"/>
              <a:cs typeface="Andalus" pitchFamily="18" charset="-78"/>
            </a:rPr>
            <a:t>alimentarus</a:t>
          </a:r>
          <a:r>
            <a:rPr lang="fr-FR" sz="1400" b="1" dirty="0">
              <a:latin typeface="Andalus" pitchFamily="18" charset="-78"/>
              <a:cs typeface="Andalus" pitchFamily="18" charset="-78"/>
            </a:rPr>
            <a:t>: CODEX STAN 33-1981</a:t>
          </a:r>
        </a:p>
      </dgm:t>
    </dgm:pt>
    <dgm:pt modelId="{CADAA3D9-7C63-4729-85B0-64C8AF644EEF}" type="sibTrans" cxnId="{63E4D827-0083-4625-9FD6-043D8D32091E}">
      <dgm:prSet/>
      <dgm:spPr/>
      <dgm:t>
        <a:bodyPr/>
        <a:lstStyle/>
        <a:p>
          <a:endParaRPr lang="fr-FR" sz="3200"/>
        </a:p>
      </dgm:t>
    </dgm:pt>
    <dgm:pt modelId="{FC93695B-FD0E-4353-B1FD-4328F4386DEC}" type="parTrans" cxnId="{63E4D827-0083-4625-9FD6-043D8D32091E}">
      <dgm:prSet/>
      <dgm:spPr/>
      <dgm:t>
        <a:bodyPr/>
        <a:lstStyle/>
        <a:p>
          <a:endParaRPr lang="fr-FR" sz="3200"/>
        </a:p>
      </dgm:t>
    </dgm:pt>
    <dgm:pt modelId="{ADB0CFB6-7C64-4093-9F52-98E7E3592AC0}">
      <dgm:prSet custT="1"/>
      <dgm:spPr/>
      <dgm:t>
        <a:bodyPr/>
        <a:lstStyle/>
        <a:p>
          <a:endParaRPr lang="fr-FR" sz="1400" dirty="0">
            <a:latin typeface="Andalus" pitchFamily="18" charset="-78"/>
            <a:cs typeface="Andalus" pitchFamily="18" charset="-78"/>
          </a:endParaRPr>
        </a:p>
      </dgm:t>
    </dgm:pt>
    <dgm:pt modelId="{6FB58189-DB7E-4143-A437-ABB36B71F48C}" type="parTrans" cxnId="{1855518B-13F4-4C3B-AB89-04055BCD179C}">
      <dgm:prSet/>
      <dgm:spPr/>
      <dgm:t>
        <a:bodyPr/>
        <a:lstStyle/>
        <a:p>
          <a:endParaRPr lang="fr-FR"/>
        </a:p>
      </dgm:t>
    </dgm:pt>
    <dgm:pt modelId="{A8AC88D8-AA3D-40CA-9302-FB008408FB44}" type="sibTrans" cxnId="{1855518B-13F4-4C3B-AB89-04055BCD179C}">
      <dgm:prSet/>
      <dgm:spPr/>
      <dgm:t>
        <a:bodyPr/>
        <a:lstStyle/>
        <a:p>
          <a:endParaRPr lang="fr-FR"/>
        </a:p>
      </dgm:t>
    </dgm:pt>
    <dgm:pt modelId="{26FC0866-DA06-4A74-AA21-12BA602073B4}">
      <dgm:prSet custT="1"/>
      <dgm:spPr/>
      <dgm:t>
        <a:bodyPr/>
        <a:lstStyle/>
        <a:p>
          <a:r>
            <a:rPr lang="fr-FR" sz="1400" b="1" dirty="0">
              <a:latin typeface="Andalus" pitchFamily="18" charset="-78"/>
              <a:cs typeface="Andalus" pitchFamily="18" charset="-78"/>
            </a:rPr>
            <a:t>L’union européenne: RÈGLEMENT (UE) N o 61/2011</a:t>
          </a:r>
        </a:p>
      </dgm:t>
    </dgm:pt>
    <dgm:pt modelId="{27A2B67C-C1D7-4585-9FC8-81C11FBAED09}" type="parTrans" cxnId="{D2E255C1-02E3-41DF-998B-E3B546054539}">
      <dgm:prSet/>
      <dgm:spPr/>
      <dgm:t>
        <a:bodyPr/>
        <a:lstStyle/>
        <a:p>
          <a:endParaRPr lang="fr-FR"/>
        </a:p>
      </dgm:t>
    </dgm:pt>
    <dgm:pt modelId="{1CC1C550-6CEA-47B2-8A2D-A29D852D50CD}" type="sibTrans" cxnId="{D2E255C1-02E3-41DF-998B-E3B546054539}">
      <dgm:prSet/>
      <dgm:spPr/>
      <dgm:t>
        <a:bodyPr/>
        <a:lstStyle/>
        <a:p>
          <a:endParaRPr lang="fr-FR"/>
        </a:p>
      </dgm:t>
    </dgm:pt>
    <dgm:pt modelId="{44D38150-5557-461D-A018-FBDEBE778913}">
      <dgm:prSet custT="1"/>
      <dgm:spPr/>
      <dgm:t>
        <a:bodyPr/>
        <a:lstStyle/>
        <a:p>
          <a:r>
            <a:rPr lang="fr-FR" sz="1400" b="1" dirty="0">
              <a:latin typeface="Andalus" pitchFamily="18" charset="-78"/>
              <a:cs typeface="Andalus" pitchFamily="18" charset="-78"/>
            </a:rPr>
            <a:t>Norme  Californienne 26 Septembre 2014</a:t>
          </a:r>
        </a:p>
      </dgm:t>
    </dgm:pt>
    <dgm:pt modelId="{15964832-439F-40C4-9EDB-0470F8384775}" type="parTrans" cxnId="{65EB60DF-7631-4864-8CA4-F310CA723AFF}">
      <dgm:prSet/>
      <dgm:spPr/>
      <dgm:t>
        <a:bodyPr/>
        <a:lstStyle/>
        <a:p>
          <a:endParaRPr lang="fr-FR"/>
        </a:p>
      </dgm:t>
    </dgm:pt>
    <dgm:pt modelId="{D83C7DEC-2BAD-424F-B430-036FACC4FCD5}" type="sibTrans" cxnId="{65EB60DF-7631-4864-8CA4-F310CA723AFF}">
      <dgm:prSet/>
      <dgm:spPr/>
      <dgm:t>
        <a:bodyPr/>
        <a:lstStyle/>
        <a:p>
          <a:endParaRPr lang="fr-FR"/>
        </a:p>
      </dgm:t>
    </dgm:pt>
    <dgm:pt modelId="{B6ED9308-7974-45F2-BA1A-60CE49B9EB4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a:latin typeface="Andalus" pitchFamily="18" charset="-78"/>
              <a:cs typeface="Andalus" pitchFamily="18" charset="-78"/>
            </a:rPr>
            <a:t>Norme COI: COI/T.15/NC nº 3/</a:t>
          </a:r>
          <a:r>
            <a:rPr lang="fr-FR" sz="1400" b="1" dirty="0" err="1">
              <a:latin typeface="Andalus" pitchFamily="18" charset="-78"/>
              <a:cs typeface="Andalus" pitchFamily="18" charset="-78"/>
            </a:rPr>
            <a:t>Rév</a:t>
          </a:r>
          <a:r>
            <a:rPr lang="fr-FR" sz="1400" b="1" dirty="0">
              <a:latin typeface="Andalus" pitchFamily="18" charset="-78"/>
              <a:cs typeface="Andalus" pitchFamily="18" charset="-78"/>
            </a:rPr>
            <a:t>. 12 juin 2018 </a:t>
          </a:r>
        </a:p>
        <a:p>
          <a:pPr marL="0" marR="0" indent="0" defTabSz="914400" eaLnBrk="1" fontAlgn="auto" latinLnBrk="0" hangingPunct="1">
            <a:lnSpc>
              <a:spcPct val="100000"/>
            </a:lnSpc>
            <a:spcBef>
              <a:spcPts val="0"/>
            </a:spcBef>
            <a:spcAft>
              <a:spcPts val="0"/>
            </a:spcAft>
            <a:buClrTx/>
            <a:buSzTx/>
            <a:buFontTx/>
            <a:buNone/>
            <a:tabLst/>
            <a:defRPr/>
          </a:pPr>
          <a:endParaRPr lang="fr-FR" sz="1000" dirty="0">
            <a:effectLst/>
            <a:latin typeface="Andalus" pitchFamily="18" charset="-78"/>
            <a:cs typeface="Andalus" pitchFamily="18" charset="-78"/>
          </a:endParaRPr>
        </a:p>
      </dgm:t>
    </dgm:pt>
    <dgm:pt modelId="{57268EB9-8D36-4DDA-A07C-C0FD6B908206}" type="parTrans" cxnId="{A4CD98C8-6ACE-4BEB-86B8-383C241C2C3C}">
      <dgm:prSet/>
      <dgm:spPr/>
      <dgm:t>
        <a:bodyPr/>
        <a:lstStyle/>
        <a:p>
          <a:endParaRPr lang="fr-FR"/>
        </a:p>
      </dgm:t>
    </dgm:pt>
    <dgm:pt modelId="{17ABD8F1-4496-47E9-B54D-D8BE1F0735B5}" type="sibTrans" cxnId="{A4CD98C8-6ACE-4BEB-86B8-383C241C2C3C}">
      <dgm:prSet/>
      <dgm:spPr/>
      <dgm:t>
        <a:bodyPr/>
        <a:lstStyle/>
        <a:p>
          <a:endParaRPr lang="fr-FR"/>
        </a:p>
      </dgm:t>
    </dgm:pt>
    <dgm:pt modelId="{B4891ED2-CD7D-449B-A899-9E2B6790DC59}">
      <dgm:prSet custT="1"/>
      <dgm:spPr/>
      <dgm:t>
        <a:bodyPr/>
        <a:lstStyle/>
        <a:p>
          <a:r>
            <a:rPr lang="fr-FR" sz="1400" b="1" dirty="0">
              <a:latin typeface="Andalus" pitchFamily="18" charset="-78"/>
              <a:cs typeface="Andalus" pitchFamily="18" charset="-78"/>
            </a:rPr>
            <a:t>Norme Américaine 25 Octobre 2010</a:t>
          </a:r>
        </a:p>
      </dgm:t>
    </dgm:pt>
    <dgm:pt modelId="{B5D7B78E-B31D-4365-B829-2FC9C8696405}" type="parTrans" cxnId="{2C8AF31C-1832-4440-8BEB-C367AC50B5DF}">
      <dgm:prSet/>
      <dgm:spPr/>
      <dgm:t>
        <a:bodyPr/>
        <a:lstStyle/>
        <a:p>
          <a:endParaRPr lang="fr-FR"/>
        </a:p>
      </dgm:t>
    </dgm:pt>
    <dgm:pt modelId="{F0FFBC6D-0829-477B-98ED-9542DC878C88}" type="sibTrans" cxnId="{2C8AF31C-1832-4440-8BEB-C367AC50B5DF}">
      <dgm:prSet/>
      <dgm:spPr/>
      <dgm:t>
        <a:bodyPr/>
        <a:lstStyle/>
        <a:p>
          <a:endParaRPr lang="fr-FR"/>
        </a:p>
      </dgm:t>
    </dgm:pt>
    <dgm:pt modelId="{5AAD7A4D-1A22-4402-9EB8-B2E9BFE0DDD6}">
      <dgm:prSet custT="1"/>
      <dgm:spPr/>
      <dgm:t>
        <a:bodyPr/>
        <a:lstStyle/>
        <a:p>
          <a:r>
            <a:rPr lang="fr-FR" sz="1400" b="1" dirty="0">
              <a:latin typeface="Andalus" pitchFamily="18" charset="-78"/>
              <a:cs typeface="Andalus" pitchFamily="18" charset="-78"/>
            </a:rPr>
            <a:t>…..</a:t>
          </a:r>
        </a:p>
      </dgm:t>
    </dgm:pt>
    <dgm:pt modelId="{3B61D78E-CEAC-44B6-AA13-F6732DDD8AAA}" type="parTrans" cxnId="{A963EC1B-5C35-4D35-BE0E-38C8A1C5B1DF}">
      <dgm:prSet/>
      <dgm:spPr/>
      <dgm:t>
        <a:bodyPr/>
        <a:lstStyle/>
        <a:p>
          <a:endParaRPr lang="fr-FR"/>
        </a:p>
      </dgm:t>
    </dgm:pt>
    <dgm:pt modelId="{5D3CEFD6-9A7C-49D7-8DFB-D98F0CB1148D}" type="sibTrans" cxnId="{A963EC1B-5C35-4D35-BE0E-38C8A1C5B1DF}">
      <dgm:prSet/>
      <dgm:spPr/>
      <dgm:t>
        <a:bodyPr/>
        <a:lstStyle/>
        <a:p>
          <a:endParaRPr lang="fr-FR"/>
        </a:p>
      </dgm:t>
    </dgm:pt>
    <dgm:pt modelId="{14DBF056-816E-407E-81F4-9C127A696D2E}">
      <dgm:prSet custT="1"/>
      <dgm:spPr/>
      <dgm:t>
        <a:bodyPr/>
        <a:lstStyle/>
        <a:p>
          <a:r>
            <a:rPr lang="fr-FR" sz="1400" b="1" dirty="0">
              <a:latin typeface="Andalus" pitchFamily="18" charset="-78"/>
              <a:cs typeface="Andalus" pitchFamily="18" charset="-78"/>
            </a:rPr>
            <a:t>Tunisie : ARRETE du 26 mai 2008</a:t>
          </a:r>
        </a:p>
      </dgm:t>
    </dgm:pt>
    <dgm:pt modelId="{F8C1FD41-99F5-42FF-97AA-23B9F9BDDC2C}" type="sibTrans" cxnId="{45A3EBB4-362B-491C-A47E-EA7ABE4AE4F3}">
      <dgm:prSet/>
      <dgm:spPr/>
      <dgm:t>
        <a:bodyPr/>
        <a:lstStyle/>
        <a:p>
          <a:endParaRPr lang="fr-FR"/>
        </a:p>
      </dgm:t>
    </dgm:pt>
    <dgm:pt modelId="{C065D2D2-BAC3-4814-B8E1-A6F3C685E144}" type="parTrans" cxnId="{45A3EBB4-362B-491C-A47E-EA7ABE4AE4F3}">
      <dgm:prSet/>
      <dgm:spPr/>
      <dgm:t>
        <a:bodyPr/>
        <a:lstStyle/>
        <a:p>
          <a:endParaRPr lang="fr-FR"/>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2" custScaleX="135166" custLinFactNeighborX="-925" custLinFactNeighborY="2037">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2" custScaleX="259632">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1" presStyleCnt="2" custScaleX="118256">
        <dgm:presLayoutVars>
          <dgm:chMax val="1"/>
          <dgm:bulletEnabled val="1"/>
        </dgm:presLayoutVars>
      </dgm:prSet>
      <dgm:spPr>
        <a:prstGeom prst="roundRect">
          <a:avLst/>
        </a:prstGeom>
      </dgm:spPr>
    </dgm:pt>
    <dgm:pt modelId="{C7C3E6FD-D83F-4BDA-907E-B5EE041DA931}" type="pres">
      <dgm:prSet presAssocID="{D1776C8F-2B10-4075-8DF7-7F65AB725ED5}" presName="descendantText" presStyleLbl="alignAccFollowNode1" presStyleIdx="1" presStyleCnt="2" custScaleX="259632">
        <dgm:presLayoutVars>
          <dgm:bulletEnabled val="1"/>
        </dgm:presLayoutVars>
      </dgm:prSet>
      <dgm:spPr>
        <a:prstGeom prst="rect">
          <a:avLst/>
        </a:prstGeom>
      </dgm:spPr>
    </dgm:pt>
  </dgm:ptLst>
  <dgm:cxnLst>
    <dgm:cxn modelId="{06337D0F-A099-4AB7-B8A5-8E6B19327728}" type="presOf" srcId="{6BE4E373-0656-4EDC-821E-BE09C952B1F6}" destId="{C7C3E6FD-D83F-4BDA-907E-B5EE041DA931}" srcOrd="0" destOrd="0" presId="urn:microsoft.com/office/officeart/2005/8/layout/vList5"/>
    <dgm:cxn modelId="{A963EC1B-5C35-4D35-BE0E-38C8A1C5B1DF}" srcId="{D1776C8F-2B10-4075-8DF7-7F65AB725ED5}" destId="{5AAD7A4D-1A22-4402-9EB8-B2E9BFE0DDD6}" srcOrd="5" destOrd="0" parTransId="{3B61D78E-CEAC-44B6-AA13-F6732DDD8AAA}" sibTransId="{5D3CEFD6-9A7C-49D7-8DFB-D98F0CB1148D}"/>
    <dgm:cxn modelId="{2C8AF31C-1832-4440-8BEB-C367AC50B5DF}" srcId="{D1776C8F-2B10-4075-8DF7-7F65AB725ED5}" destId="{B4891ED2-CD7D-449B-A899-9E2B6790DC59}" srcOrd="4" destOrd="0" parTransId="{B5D7B78E-B31D-4365-B829-2FC9C8696405}" sibTransId="{F0FFBC6D-0829-477B-98ED-9542DC878C88}"/>
    <dgm:cxn modelId="{63E4D827-0083-4625-9FD6-043D8D32091E}" srcId="{74EE5CD8-078F-4590-BF9C-A341A294A016}" destId="{1E4D3931-0DBD-4211-A24A-6AF364284B1E}" srcOrd="0" destOrd="0" parTransId="{FC93695B-FD0E-4353-B1FD-4328F4386DEC}" sibTransId="{CADAA3D9-7C63-4729-85B0-64C8AF644EEF}"/>
    <dgm:cxn modelId="{C143622F-0C8A-4E58-B90A-BE5351562CF0}" type="presOf" srcId="{B4891ED2-CD7D-449B-A899-9E2B6790DC59}" destId="{C7C3E6FD-D83F-4BDA-907E-B5EE041DA931}" srcOrd="0" destOrd="4" presId="urn:microsoft.com/office/officeart/2005/8/layout/vList5"/>
    <dgm:cxn modelId="{82ECC437-D361-4E62-A1CE-1895D67D8561}" type="presOf" srcId="{5AAD7A4D-1A22-4402-9EB8-B2E9BFE0DDD6}" destId="{C7C3E6FD-D83F-4BDA-907E-B5EE041DA931}" srcOrd="0" destOrd="5"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6FD4DE61-5ED5-4483-93B6-620329454918}" type="presOf" srcId="{74EE5CD8-078F-4590-BF9C-A341A294A016}" destId="{7E429971-BC57-430F-BB25-C0574E5E39E3}" srcOrd="0" destOrd="0" presId="urn:microsoft.com/office/officeart/2005/8/layout/vList5"/>
    <dgm:cxn modelId="{95A7EF74-B36D-48A8-AE0F-E2CEBCBCED02}" type="presOf" srcId="{26FC0866-DA06-4A74-AA21-12BA602073B4}" destId="{C7C3E6FD-D83F-4BDA-907E-B5EE041DA931}" srcOrd="0" destOrd="2" presId="urn:microsoft.com/office/officeart/2005/8/layout/vList5"/>
    <dgm:cxn modelId="{860E6785-D06B-44E1-8D83-8187230A0CC6}" type="presOf" srcId="{D1776C8F-2B10-4075-8DF7-7F65AB725ED5}" destId="{F5034101-5B7D-4FE7-B47A-5A48CF39606B}" srcOrd="0" destOrd="0" presId="urn:microsoft.com/office/officeart/2005/8/layout/vList5"/>
    <dgm:cxn modelId="{1855518B-13F4-4C3B-AB89-04055BCD179C}" srcId="{D1776C8F-2B10-4075-8DF7-7F65AB725ED5}" destId="{ADB0CFB6-7C64-4093-9F52-98E7E3592AC0}" srcOrd="6" destOrd="0" parTransId="{6FB58189-DB7E-4143-A437-ABB36B71F48C}" sibTransId="{A8AC88D8-AA3D-40CA-9302-FB008408FB44}"/>
    <dgm:cxn modelId="{B2287D8C-1A84-45EE-A067-4202A7B05765}" type="presOf" srcId="{B6ED9308-7974-45F2-BA1A-60CE49B9EB41}" destId="{D54B1729-BC98-42C1-9C6C-D65DCBA4358F}" srcOrd="0" destOrd="1" presId="urn:microsoft.com/office/officeart/2005/8/layout/vList5"/>
    <dgm:cxn modelId="{7077B78D-FCDC-4519-8416-DC357ACD5043}" srcId="{F6FEADD9-F67D-41F5-BA4C-3C84956E7F46}" destId="{D1776C8F-2B10-4075-8DF7-7F65AB725ED5}" srcOrd="1" destOrd="0" parTransId="{7291E740-3E17-41B3-99D3-1D67AE37CC3F}" sibTransId="{88B75C29-8054-417D-BCE3-878A55118F6D}"/>
    <dgm:cxn modelId="{DF0EA2A6-5FF2-44D2-AE3D-21A369BFAF05}" type="presOf" srcId="{F6FEADD9-F67D-41F5-BA4C-3C84956E7F46}" destId="{AAE7A1E6-6847-453D-B55B-8A82BF138C1D}" srcOrd="0" destOrd="0" presId="urn:microsoft.com/office/officeart/2005/8/layout/vList5"/>
    <dgm:cxn modelId="{627441A9-BBA2-4C3F-B901-CA201983F812}" type="presOf" srcId="{14DBF056-816E-407E-81F4-9C127A696D2E}" destId="{C7C3E6FD-D83F-4BDA-907E-B5EE041DA931}" srcOrd="0" destOrd="1" presId="urn:microsoft.com/office/officeart/2005/8/layout/vList5"/>
    <dgm:cxn modelId="{45A3EBB4-362B-491C-A47E-EA7ABE4AE4F3}" srcId="{D1776C8F-2B10-4075-8DF7-7F65AB725ED5}" destId="{14DBF056-816E-407E-81F4-9C127A696D2E}" srcOrd="1" destOrd="0" parTransId="{C065D2D2-BAC3-4814-B8E1-A6F3C685E144}" sibTransId="{F8C1FD41-99F5-42FF-97AA-23B9F9BDDC2C}"/>
    <dgm:cxn modelId="{F1A34DBD-1BA6-4245-81FC-D2B4A5189600}" type="presOf" srcId="{44D38150-5557-461D-A018-FBDEBE778913}" destId="{C7C3E6FD-D83F-4BDA-907E-B5EE041DA931}" srcOrd="0" destOrd="3" presId="urn:microsoft.com/office/officeart/2005/8/layout/vList5"/>
    <dgm:cxn modelId="{D2E255C1-02E3-41DF-998B-E3B546054539}" srcId="{D1776C8F-2B10-4075-8DF7-7F65AB725ED5}" destId="{26FC0866-DA06-4A74-AA21-12BA602073B4}" srcOrd="2" destOrd="0" parTransId="{27A2B67C-C1D7-4585-9FC8-81C11FBAED09}" sibTransId="{1CC1C550-6CEA-47B2-8A2D-A29D852D50CD}"/>
    <dgm:cxn modelId="{0E9016C6-37F3-4AAB-BFE5-C3A7092D1E28}" type="presOf" srcId="{ADB0CFB6-7C64-4093-9F52-98E7E3592AC0}" destId="{C7C3E6FD-D83F-4BDA-907E-B5EE041DA931}" srcOrd="0" destOrd="6" presId="urn:microsoft.com/office/officeart/2005/8/layout/vList5"/>
    <dgm:cxn modelId="{A4CD98C8-6ACE-4BEB-86B8-383C241C2C3C}" srcId="{74EE5CD8-078F-4590-BF9C-A341A294A016}" destId="{B6ED9308-7974-45F2-BA1A-60CE49B9EB41}" srcOrd="1" destOrd="0" parTransId="{57268EB9-8D36-4DDA-A07C-C0FD6B908206}" sibTransId="{17ABD8F1-4496-47E9-B54D-D8BE1F0735B5}"/>
    <dgm:cxn modelId="{391D02C9-5995-4A12-83BA-F58F5E4E5A25}" type="presOf" srcId="{1E4D3931-0DBD-4211-A24A-6AF364284B1E}" destId="{D54B1729-BC98-42C1-9C6C-D65DCBA4358F}"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65EB60DF-7631-4864-8CA4-F310CA723AFF}" srcId="{D1776C8F-2B10-4075-8DF7-7F65AB725ED5}" destId="{44D38150-5557-461D-A018-FBDEBE778913}" srcOrd="3" destOrd="0" parTransId="{15964832-439F-40C4-9EDB-0470F8384775}" sibTransId="{D83C7DEC-2BAD-424F-B430-036FACC4FCD5}"/>
    <dgm:cxn modelId="{EC40E299-FE94-4828-A6BD-A45AB5D5D773}" type="presParOf" srcId="{AAE7A1E6-6847-453D-B55B-8A82BF138C1D}" destId="{C4407577-18A2-46E0-8805-2838042EB67A}" srcOrd="0" destOrd="0" presId="urn:microsoft.com/office/officeart/2005/8/layout/vList5"/>
    <dgm:cxn modelId="{4EC68C9B-AE44-4367-A563-0881CFC8B394}" type="presParOf" srcId="{C4407577-18A2-46E0-8805-2838042EB67A}" destId="{7E429971-BC57-430F-BB25-C0574E5E39E3}" srcOrd="0" destOrd="0" presId="urn:microsoft.com/office/officeart/2005/8/layout/vList5"/>
    <dgm:cxn modelId="{497ACE56-26D8-464C-BFC3-5E9CE8D3A98F}" type="presParOf" srcId="{C4407577-18A2-46E0-8805-2838042EB67A}" destId="{D54B1729-BC98-42C1-9C6C-D65DCBA4358F}" srcOrd="1" destOrd="0" presId="urn:microsoft.com/office/officeart/2005/8/layout/vList5"/>
    <dgm:cxn modelId="{805474B1-D39B-4653-A774-5699559B387D}" type="presParOf" srcId="{AAE7A1E6-6847-453D-B55B-8A82BF138C1D}" destId="{AB8574CC-D4F2-4555-AEE3-F4EE58B11D03}" srcOrd="1" destOrd="0" presId="urn:microsoft.com/office/officeart/2005/8/layout/vList5"/>
    <dgm:cxn modelId="{351ED94A-67CF-4A6A-84FB-981D1E77F510}" type="presParOf" srcId="{AAE7A1E6-6847-453D-B55B-8A82BF138C1D}" destId="{477213BE-9E91-4950-8451-7F60796F47F4}" srcOrd="2" destOrd="0" presId="urn:microsoft.com/office/officeart/2005/8/layout/vList5"/>
    <dgm:cxn modelId="{62AB5184-F97D-44D6-8BA0-C5357B35DB8D}" type="presParOf" srcId="{477213BE-9E91-4950-8451-7F60796F47F4}" destId="{F5034101-5B7D-4FE7-B47A-5A48CF39606B}" srcOrd="0" destOrd="0" presId="urn:microsoft.com/office/officeart/2005/8/layout/vList5"/>
    <dgm:cxn modelId="{5040AC75-05A7-40B2-88AB-8EEB2A65E5CD}"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C400D-AF99-41AE-8167-F21D5FF13FE1}" type="doc">
      <dgm:prSet loTypeId="urn:microsoft.com/office/officeart/2005/8/layout/hProcess4" loCatId="process" qsTypeId="urn:microsoft.com/office/officeart/2005/8/quickstyle/3d1" qsCatId="3D" csTypeId="urn:microsoft.com/office/officeart/2005/8/colors/colorful1#1" csCatId="colorful" phldr="1"/>
      <dgm:spPr/>
      <dgm:t>
        <a:bodyPr/>
        <a:lstStyle/>
        <a:p>
          <a:endParaRPr lang="fr-FR"/>
        </a:p>
      </dgm:t>
    </dgm:pt>
    <dgm:pt modelId="{00222A05-7916-4BC6-BAF6-5B6F80648B95}">
      <dgm:prSet phldrT="[Texte]"/>
      <dgm:spPr/>
      <dgm:t>
        <a:bodyPr/>
        <a:lstStyle/>
        <a:p>
          <a:r>
            <a:rPr lang="fr-FR" dirty="0">
              <a:latin typeface="Andalus" pitchFamily="18" charset="-78"/>
              <a:cs typeface="Andalus" pitchFamily="18" charset="-78"/>
            </a:rPr>
            <a:t>Classification de l’huile d’olive</a:t>
          </a:r>
        </a:p>
      </dgm:t>
    </dgm:pt>
    <dgm:pt modelId="{B37BF801-EEEB-4975-83B0-9E2208A0120B}" type="parTrans" cxnId="{BD49ACB9-02F8-4C74-880E-641BC321947A}">
      <dgm:prSet/>
      <dgm:spPr/>
      <dgm:t>
        <a:bodyPr/>
        <a:lstStyle/>
        <a:p>
          <a:endParaRPr lang="fr-FR">
            <a:latin typeface="Andalus" pitchFamily="18" charset="-78"/>
            <a:cs typeface="Andalus" pitchFamily="18" charset="-78"/>
          </a:endParaRPr>
        </a:p>
      </dgm:t>
    </dgm:pt>
    <dgm:pt modelId="{845C12AA-56D3-4E27-8817-43D9AE437523}" type="sibTrans" cxnId="{BD49ACB9-02F8-4C74-880E-641BC321947A}">
      <dgm:prSet/>
      <dgm:spPr/>
      <dgm:t>
        <a:bodyPr/>
        <a:lstStyle/>
        <a:p>
          <a:endParaRPr lang="fr-FR">
            <a:latin typeface="Andalus" pitchFamily="18" charset="-78"/>
            <a:cs typeface="Andalus" pitchFamily="18" charset="-78"/>
          </a:endParaRPr>
        </a:p>
      </dgm:t>
    </dgm:pt>
    <dgm:pt modelId="{5EEB5848-3CBF-42B5-83D9-20C126BA20CB}">
      <dgm:prSet phldrT="[Texte]"/>
      <dgm:spPr/>
      <dgm:t>
        <a:bodyPr/>
        <a:lstStyle/>
        <a:p>
          <a:pPr eaLnBrk="1" latinLnBrk="0"/>
          <a:r>
            <a:rPr lang="fr-FR" dirty="0">
              <a:latin typeface="Andalus" pitchFamily="18" charset="-78"/>
              <a:cs typeface="Andalus" pitchFamily="18" charset="-78"/>
            </a:rPr>
            <a:t>Critères de qualité</a:t>
          </a:r>
        </a:p>
        <a:p>
          <a:endParaRPr lang="fr-FR" dirty="0">
            <a:latin typeface="Andalus" pitchFamily="18" charset="-78"/>
            <a:cs typeface="Andalus" pitchFamily="18" charset="-78"/>
          </a:endParaRPr>
        </a:p>
      </dgm:t>
    </dgm:pt>
    <dgm:pt modelId="{CC9FAE21-EF01-40B0-83A1-B79CBBDF92B1}" type="parTrans" cxnId="{A5A1AAC8-91B2-48FE-A64A-3E3E3780631F}">
      <dgm:prSet/>
      <dgm:spPr/>
      <dgm:t>
        <a:bodyPr/>
        <a:lstStyle/>
        <a:p>
          <a:endParaRPr lang="fr-FR">
            <a:latin typeface="Andalus" pitchFamily="18" charset="-78"/>
            <a:cs typeface="Andalus" pitchFamily="18" charset="-78"/>
          </a:endParaRPr>
        </a:p>
      </dgm:t>
    </dgm:pt>
    <dgm:pt modelId="{F7B75A5B-03C8-4935-9228-26849D6A9E5E}" type="sibTrans" cxnId="{A5A1AAC8-91B2-48FE-A64A-3E3E3780631F}">
      <dgm:prSet/>
      <dgm:spPr/>
      <dgm:t>
        <a:bodyPr/>
        <a:lstStyle/>
        <a:p>
          <a:endParaRPr lang="fr-FR">
            <a:latin typeface="Andalus" pitchFamily="18" charset="-78"/>
            <a:cs typeface="Andalus" pitchFamily="18" charset="-78"/>
          </a:endParaRPr>
        </a:p>
      </dgm:t>
    </dgm:pt>
    <dgm:pt modelId="{CA61D84A-F2A0-40D1-9D70-54333889E22C}">
      <dgm:prSet phldrT="[Texte]" custT="1"/>
      <dgm:spPr/>
      <dgm:t>
        <a:bodyPr/>
        <a:lstStyle/>
        <a:p>
          <a:r>
            <a:rPr lang="fr-FR" sz="1300" dirty="0">
              <a:latin typeface="Andalus" pitchFamily="18" charset="-78"/>
              <a:cs typeface="Andalus" pitchFamily="18" charset="-78"/>
            </a:rPr>
            <a:t>l’huile </a:t>
          </a:r>
          <a:r>
            <a:rPr lang="fr-FR" sz="1800" dirty="0">
              <a:latin typeface="Andalus" pitchFamily="18" charset="-78"/>
              <a:cs typeface="Andalus" pitchFamily="18" charset="-78"/>
            </a:rPr>
            <a:t>d’olive</a:t>
          </a:r>
          <a:r>
            <a:rPr lang="fr-FR" sz="1300" dirty="0">
              <a:latin typeface="Andalus" pitchFamily="18" charset="-78"/>
              <a:cs typeface="Andalus" pitchFamily="18" charset="-78"/>
            </a:rPr>
            <a:t> non frauduleuse </a:t>
          </a:r>
        </a:p>
      </dgm:t>
    </dgm:pt>
    <dgm:pt modelId="{45DBDEEA-E799-48EB-BEC1-3F3F55DD69C6}" type="parTrans" cxnId="{31D7AD7E-D201-4837-9A64-CB3E2A873692}">
      <dgm:prSet/>
      <dgm:spPr/>
      <dgm:t>
        <a:bodyPr/>
        <a:lstStyle/>
        <a:p>
          <a:endParaRPr lang="fr-FR">
            <a:latin typeface="Andalus" pitchFamily="18" charset="-78"/>
            <a:cs typeface="Andalus" pitchFamily="18" charset="-78"/>
          </a:endParaRPr>
        </a:p>
      </dgm:t>
    </dgm:pt>
    <dgm:pt modelId="{F61D3DB6-B7FD-4A7D-8886-438D4BF0922D}" type="sibTrans" cxnId="{31D7AD7E-D201-4837-9A64-CB3E2A873692}">
      <dgm:prSet/>
      <dgm:spPr/>
      <dgm:t>
        <a:bodyPr/>
        <a:lstStyle/>
        <a:p>
          <a:endParaRPr lang="fr-FR">
            <a:latin typeface="Andalus" pitchFamily="18" charset="-78"/>
            <a:cs typeface="Andalus" pitchFamily="18" charset="-78"/>
          </a:endParaRPr>
        </a:p>
      </dgm:t>
    </dgm:pt>
    <dgm:pt modelId="{35E9644C-4BE7-4630-AE6F-A6C636F43783}">
      <dgm:prSet phldrT="[Texte]"/>
      <dgm:spPr/>
      <dgm:t>
        <a:bodyPr/>
        <a:lstStyle/>
        <a:p>
          <a:r>
            <a:rPr lang="fr-FR" dirty="0">
              <a:latin typeface="Andalus" pitchFamily="18" charset="-78"/>
              <a:cs typeface="Andalus" pitchFamily="18" charset="-78"/>
            </a:rPr>
            <a:t>Critères de pureté</a:t>
          </a:r>
        </a:p>
      </dgm:t>
    </dgm:pt>
    <dgm:pt modelId="{7C6F04D2-F150-46DD-A125-3ACFEE460F2D}" type="parTrans" cxnId="{A37DF09D-E988-4EA6-92E0-DEBCF535E275}">
      <dgm:prSet/>
      <dgm:spPr/>
      <dgm:t>
        <a:bodyPr/>
        <a:lstStyle/>
        <a:p>
          <a:endParaRPr lang="fr-FR">
            <a:latin typeface="Andalus" pitchFamily="18" charset="-78"/>
            <a:cs typeface="Andalus" pitchFamily="18" charset="-78"/>
          </a:endParaRPr>
        </a:p>
      </dgm:t>
    </dgm:pt>
    <dgm:pt modelId="{73E47B22-CA41-44F5-BD89-502771CCDAE1}" type="sibTrans" cxnId="{A37DF09D-E988-4EA6-92E0-DEBCF535E275}">
      <dgm:prSet/>
      <dgm:spPr/>
      <dgm:t>
        <a:bodyPr/>
        <a:lstStyle/>
        <a:p>
          <a:endParaRPr lang="fr-FR">
            <a:latin typeface="Andalus" pitchFamily="18" charset="-78"/>
            <a:cs typeface="Andalus" pitchFamily="18" charset="-78"/>
          </a:endParaRPr>
        </a:p>
      </dgm:t>
    </dgm:pt>
    <dgm:pt modelId="{F1260722-8893-4915-A4A8-23D32A6B4130}">
      <dgm:prSet phldrT="[Texte]" custT="1"/>
      <dgm:spPr/>
      <dgm:t>
        <a:bodyPr/>
        <a:lstStyle/>
        <a:p>
          <a:endParaRPr lang="fr-FR" sz="2000" dirty="0">
            <a:latin typeface="Andalus" pitchFamily="18" charset="-78"/>
            <a:cs typeface="Andalus" pitchFamily="18" charset="-78"/>
          </a:endParaRPr>
        </a:p>
        <a:p>
          <a:r>
            <a:rPr lang="fr-FR" sz="2000" dirty="0">
              <a:latin typeface="Andalus" pitchFamily="18" charset="-78"/>
              <a:cs typeface="Andalus" pitchFamily="18" charset="-78"/>
            </a:rPr>
            <a:t>Huile d’olive vierge authentique</a:t>
          </a:r>
        </a:p>
        <a:p>
          <a:endParaRPr lang="fr-FR" sz="1600" dirty="0">
            <a:latin typeface="Andalus" pitchFamily="18" charset="-78"/>
            <a:cs typeface="Andalus" pitchFamily="18" charset="-78"/>
          </a:endParaRPr>
        </a:p>
      </dgm:t>
    </dgm:pt>
    <dgm:pt modelId="{CF6A2B20-A22D-4FE7-BC5C-95C3DF7B5EC6}" type="sibTrans" cxnId="{766127CA-D9C2-4B20-800F-4347B910538B}">
      <dgm:prSet/>
      <dgm:spPr>
        <a:solidFill>
          <a:srgbClr val="7030A0"/>
        </a:solidFill>
      </dgm:spPr>
      <dgm:t>
        <a:bodyPr/>
        <a:lstStyle/>
        <a:p>
          <a:endParaRPr lang="fr-FR">
            <a:latin typeface="Andalus" pitchFamily="18" charset="-78"/>
            <a:cs typeface="Andalus" pitchFamily="18" charset="-78"/>
          </a:endParaRPr>
        </a:p>
      </dgm:t>
    </dgm:pt>
    <dgm:pt modelId="{8F0690E1-472A-4626-864C-65FBB41A7784}" type="parTrans" cxnId="{766127CA-D9C2-4B20-800F-4347B910538B}">
      <dgm:prSet/>
      <dgm:spPr/>
      <dgm:t>
        <a:bodyPr/>
        <a:lstStyle/>
        <a:p>
          <a:endParaRPr lang="fr-FR">
            <a:latin typeface="Andalus" pitchFamily="18" charset="-78"/>
            <a:cs typeface="Andalus" pitchFamily="18" charset="-78"/>
          </a:endParaRPr>
        </a:p>
      </dgm:t>
    </dgm:pt>
    <dgm:pt modelId="{36EAFB0B-7087-4946-9841-1598AF90300A}" type="pres">
      <dgm:prSet presAssocID="{E15C400D-AF99-41AE-8167-F21D5FF13FE1}" presName="Name0" presStyleCnt="0">
        <dgm:presLayoutVars>
          <dgm:dir/>
          <dgm:animLvl val="lvl"/>
          <dgm:resizeHandles val="exact"/>
        </dgm:presLayoutVars>
      </dgm:prSet>
      <dgm:spPr/>
    </dgm:pt>
    <dgm:pt modelId="{6EBB11DD-988B-4F46-AB38-32664E3A72F9}" type="pres">
      <dgm:prSet presAssocID="{E15C400D-AF99-41AE-8167-F21D5FF13FE1}" presName="tSp" presStyleCnt="0"/>
      <dgm:spPr/>
    </dgm:pt>
    <dgm:pt modelId="{1A35E94D-8C21-486F-9612-17601B428EBD}" type="pres">
      <dgm:prSet presAssocID="{E15C400D-AF99-41AE-8167-F21D5FF13FE1}" presName="bSp" presStyleCnt="0"/>
      <dgm:spPr/>
    </dgm:pt>
    <dgm:pt modelId="{5C2177D7-5365-49E8-8F7D-9DBA93390244}" type="pres">
      <dgm:prSet presAssocID="{E15C400D-AF99-41AE-8167-F21D5FF13FE1}" presName="process" presStyleCnt="0"/>
      <dgm:spPr/>
    </dgm:pt>
    <dgm:pt modelId="{1C03F86C-4105-415D-B777-30ECDE8D6F32}" type="pres">
      <dgm:prSet presAssocID="{00222A05-7916-4BC6-BAF6-5B6F80648B95}" presName="composite1" presStyleCnt="0"/>
      <dgm:spPr/>
    </dgm:pt>
    <dgm:pt modelId="{0420D0FA-1350-4167-B248-2092D09DDEB1}" type="pres">
      <dgm:prSet presAssocID="{00222A05-7916-4BC6-BAF6-5B6F80648B95}" presName="dummyNode1" presStyleLbl="node1" presStyleIdx="0" presStyleCnt="3"/>
      <dgm:spPr/>
    </dgm:pt>
    <dgm:pt modelId="{CECDFFEF-9F7F-4ECC-88F2-BD53BA36D6A2}" type="pres">
      <dgm:prSet presAssocID="{00222A05-7916-4BC6-BAF6-5B6F80648B95}" presName="childNode1" presStyleLbl="bgAcc1" presStyleIdx="0" presStyleCnt="3">
        <dgm:presLayoutVars>
          <dgm:bulletEnabled val="1"/>
        </dgm:presLayoutVars>
      </dgm:prSet>
      <dgm:spPr/>
    </dgm:pt>
    <dgm:pt modelId="{DBF0C340-30A0-41D6-A042-9358FA6A1036}" type="pres">
      <dgm:prSet presAssocID="{00222A05-7916-4BC6-BAF6-5B6F80648B95}" presName="childNode1tx" presStyleLbl="bgAcc1" presStyleIdx="0" presStyleCnt="3">
        <dgm:presLayoutVars>
          <dgm:bulletEnabled val="1"/>
        </dgm:presLayoutVars>
      </dgm:prSet>
      <dgm:spPr/>
    </dgm:pt>
    <dgm:pt modelId="{2D5D2D3A-25FC-4FD0-AD0D-CD57B43AF8BB}" type="pres">
      <dgm:prSet presAssocID="{00222A05-7916-4BC6-BAF6-5B6F80648B95}" presName="parentNode1" presStyleLbl="node1" presStyleIdx="0" presStyleCnt="3">
        <dgm:presLayoutVars>
          <dgm:chMax val="1"/>
          <dgm:bulletEnabled val="1"/>
        </dgm:presLayoutVars>
      </dgm:prSet>
      <dgm:spPr/>
    </dgm:pt>
    <dgm:pt modelId="{2E523FEB-AD7B-4569-8920-C9EEE4FD0819}" type="pres">
      <dgm:prSet presAssocID="{00222A05-7916-4BC6-BAF6-5B6F80648B95}" presName="connSite1" presStyleCnt="0"/>
      <dgm:spPr/>
    </dgm:pt>
    <dgm:pt modelId="{3B5A9795-2289-49DD-B2E7-8012E43FF935}" type="pres">
      <dgm:prSet presAssocID="{845C12AA-56D3-4E27-8817-43D9AE437523}" presName="Name9" presStyleLbl="sibTrans2D1" presStyleIdx="0" presStyleCnt="2"/>
      <dgm:spPr/>
    </dgm:pt>
    <dgm:pt modelId="{CC674755-4699-40CC-A934-B068F9AB2408}" type="pres">
      <dgm:prSet presAssocID="{F1260722-8893-4915-A4A8-23D32A6B4130}" presName="composite2" presStyleCnt="0"/>
      <dgm:spPr/>
    </dgm:pt>
    <dgm:pt modelId="{A2D54BAF-B837-407F-B03C-C3A5B7703A40}" type="pres">
      <dgm:prSet presAssocID="{F1260722-8893-4915-A4A8-23D32A6B4130}" presName="dummyNode2" presStyleLbl="node1" presStyleIdx="0" presStyleCnt="3"/>
      <dgm:spPr/>
    </dgm:pt>
    <dgm:pt modelId="{182613FD-D27D-4263-AC74-4103CF770A4C}" type="pres">
      <dgm:prSet presAssocID="{F1260722-8893-4915-A4A8-23D32A6B4130}" presName="childNode2" presStyleLbl="bgAcc1" presStyleIdx="1" presStyleCnt="3">
        <dgm:presLayoutVars>
          <dgm:bulletEnabled val="1"/>
        </dgm:presLayoutVars>
      </dgm:prSet>
      <dgm:spPr/>
    </dgm:pt>
    <dgm:pt modelId="{0DF0881C-7C51-4CEA-8E1F-78AD31D101D4}" type="pres">
      <dgm:prSet presAssocID="{F1260722-8893-4915-A4A8-23D32A6B4130}" presName="childNode2tx" presStyleLbl="bgAcc1" presStyleIdx="1" presStyleCnt="3">
        <dgm:presLayoutVars>
          <dgm:bulletEnabled val="1"/>
        </dgm:presLayoutVars>
      </dgm:prSet>
      <dgm:spPr/>
    </dgm:pt>
    <dgm:pt modelId="{0652ACAA-509C-4526-8F30-054133F74016}" type="pres">
      <dgm:prSet presAssocID="{F1260722-8893-4915-A4A8-23D32A6B4130}" presName="parentNode2" presStyleLbl="node1" presStyleIdx="1" presStyleCnt="3" custScaleX="142419" custScaleY="290214" custLinFactNeighborX="-3666" custLinFactNeighborY="97050">
        <dgm:presLayoutVars>
          <dgm:chMax val="0"/>
          <dgm:bulletEnabled val="1"/>
        </dgm:presLayoutVars>
      </dgm:prSet>
      <dgm:spPr/>
    </dgm:pt>
    <dgm:pt modelId="{75DC5282-048D-4843-AFDF-052DCD9CCBD4}" type="pres">
      <dgm:prSet presAssocID="{F1260722-8893-4915-A4A8-23D32A6B4130}" presName="connSite2" presStyleCnt="0"/>
      <dgm:spPr/>
    </dgm:pt>
    <dgm:pt modelId="{8F7009D7-10C6-40B4-B00F-5B7FED25C279}" type="pres">
      <dgm:prSet presAssocID="{CF6A2B20-A22D-4FE7-BC5C-95C3DF7B5EC6}" presName="Name18" presStyleLbl="sibTrans2D1" presStyleIdx="1" presStyleCnt="2" custFlipHor="1" custScaleX="102282"/>
      <dgm:spPr/>
    </dgm:pt>
    <dgm:pt modelId="{8225DC74-304D-4A5A-9201-3C01B7528403}" type="pres">
      <dgm:prSet presAssocID="{CA61D84A-F2A0-40D1-9D70-54333889E22C}" presName="composite1" presStyleCnt="0"/>
      <dgm:spPr/>
    </dgm:pt>
    <dgm:pt modelId="{D7C58941-AB7A-4A4A-9A31-D14BAC647A56}" type="pres">
      <dgm:prSet presAssocID="{CA61D84A-F2A0-40D1-9D70-54333889E22C}" presName="dummyNode1" presStyleLbl="node1" presStyleIdx="1" presStyleCnt="3"/>
      <dgm:spPr/>
    </dgm:pt>
    <dgm:pt modelId="{7848FDFE-5A32-44FE-A93F-D49431B302AC}" type="pres">
      <dgm:prSet presAssocID="{CA61D84A-F2A0-40D1-9D70-54333889E22C}" presName="childNode1" presStyleLbl="bgAcc1" presStyleIdx="2" presStyleCnt="3">
        <dgm:presLayoutVars>
          <dgm:bulletEnabled val="1"/>
        </dgm:presLayoutVars>
      </dgm:prSet>
      <dgm:spPr/>
    </dgm:pt>
    <dgm:pt modelId="{98558B42-0A8A-4904-B63D-F3C714F2740B}" type="pres">
      <dgm:prSet presAssocID="{CA61D84A-F2A0-40D1-9D70-54333889E22C}" presName="childNode1tx" presStyleLbl="bgAcc1" presStyleIdx="2" presStyleCnt="3">
        <dgm:presLayoutVars>
          <dgm:bulletEnabled val="1"/>
        </dgm:presLayoutVars>
      </dgm:prSet>
      <dgm:spPr/>
    </dgm:pt>
    <dgm:pt modelId="{04CE3120-C94F-499F-9DBC-C85B28AEB676}" type="pres">
      <dgm:prSet presAssocID="{CA61D84A-F2A0-40D1-9D70-54333889E22C}" presName="parentNode1" presStyleLbl="node1" presStyleIdx="2" presStyleCnt="3">
        <dgm:presLayoutVars>
          <dgm:chMax val="1"/>
          <dgm:bulletEnabled val="1"/>
        </dgm:presLayoutVars>
      </dgm:prSet>
      <dgm:spPr/>
    </dgm:pt>
    <dgm:pt modelId="{2689E4AB-5551-45E0-AA59-6052405FBDA5}" type="pres">
      <dgm:prSet presAssocID="{CA61D84A-F2A0-40D1-9D70-54333889E22C}" presName="connSite1" presStyleCnt="0"/>
      <dgm:spPr/>
    </dgm:pt>
  </dgm:ptLst>
  <dgm:cxnLst>
    <dgm:cxn modelId="{83AD902A-44AB-4E33-9721-7E7DC0406974}" type="presOf" srcId="{35E9644C-4BE7-4630-AE6F-A6C636F43783}" destId="{7848FDFE-5A32-44FE-A93F-D49431B302AC}" srcOrd="0" destOrd="0" presId="urn:microsoft.com/office/officeart/2005/8/layout/hProcess4"/>
    <dgm:cxn modelId="{774D0230-DC05-4977-AC4B-E337541A8929}" type="presOf" srcId="{E15C400D-AF99-41AE-8167-F21D5FF13FE1}" destId="{36EAFB0B-7087-4946-9841-1598AF90300A}" srcOrd="0" destOrd="0" presId="urn:microsoft.com/office/officeart/2005/8/layout/hProcess4"/>
    <dgm:cxn modelId="{63DBBF33-1F1E-4099-959C-899EA9F4CD62}" type="presOf" srcId="{5EEB5848-3CBF-42B5-83D9-20C126BA20CB}" destId="{DBF0C340-30A0-41D6-A042-9358FA6A1036}" srcOrd="1" destOrd="0" presId="urn:microsoft.com/office/officeart/2005/8/layout/hProcess4"/>
    <dgm:cxn modelId="{947A9241-D318-4C3A-82A8-C52FE4DE4748}" type="presOf" srcId="{CF6A2B20-A22D-4FE7-BC5C-95C3DF7B5EC6}" destId="{8F7009D7-10C6-40B4-B00F-5B7FED25C279}" srcOrd="0" destOrd="0" presId="urn:microsoft.com/office/officeart/2005/8/layout/hProcess4"/>
    <dgm:cxn modelId="{31D7AD7E-D201-4837-9A64-CB3E2A873692}" srcId="{E15C400D-AF99-41AE-8167-F21D5FF13FE1}" destId="{CA61D84A-F2A0-40D1-9D70-54333889E22C}" srcOrd="2" destOrd="0" parTransId="{45DBDEEA-E799-48EB-BEC1-3F3F55DD69C6}" sibTransId="{F61D3DB6-B7FD-4A7D-8886-438D4BF0922D}"/>
    <dgm:cxn modelId="{7C1FB582-61CE-4997-A8AD-760927D9B29B}" type="presOf" srcId="{00222A05-7916-4BC6-BAF6-5B6F80648B95}" destId="{2D5D2D3A-25FC-4FD0-AD0D-CD57B43AF8BB}" srcOrd="0" destOrd="0" presId="urn:microsoft.com/office/officeart/2005/8/layout/hProcess4"/>
    <dgm:cxn modelId="{34D87794-4365-4C4B-BB91-A9C51556A667}" type="presOf" srcId="{CA61D84A-F2A0-40D1-9D70-54333889E22C}" destId="{04CE3120-C94F-499F-9DBC-C85B28AEB676}" srcOrd="0" destOrd="0" presId="urn:microsoft.com/office/officeart/2005/8/layout/hProcess4"/>
    <dgm:cxn modelId="{A37DF09D-E988-4EA6-92E0-DEBCF535E275}" srcId="{CA61D84A-F2A0-40D1-9D70-54333889E22C}" destId="{35E9644C-4BE7-4630-AE6F-A6C636F43783}" srcOrd="0" destOrd="0" parTransId="{7C6F04D2-F150-46DD-A125-3ACFEE460F2D}" sibTransId="{73E47B22-CA41-44F5-BD89-502771CCDAE1}"/>
    <dgm:cxn modelId="{B6B6ABA3-6A0F-4B6F-B0BD-0119DDF5780B}" type="presOf" srcId="{35E9644C-4BE7-4630-AE6F-A6C636F43783}" destId="{98558B42-0A8A-4904-B63D-F3C714F2740B}" srcOrd="1" destOrd="0" presId="urn:microsoft.com/office/officeart/2005/8/layout/hProcess4"/>
    <dgm:cxn modelId="{BD49ACB9-02F8-4C74-880E-641BC321947A}" srcId="{E15C400D-AF99-41AE-8167-F21D5FF13FE1}" destId="{00222A05-7916-4BC6-BAF6-5B6F80648B95}" srcOrd="0" destOrd="0" parTransId="{B37BF801-EEEB-4975-83B0-9E2208A0120B}" sibTransId="{845C12AA-56D3-4E27-8817-43D9AE437523}"/>
    <dgm:cxn modelId="{39D043BF-0DFC-40DD-92C0-758B738E94FB}" type="presOf" srcId="{5EEB5848-3CBF-42B5-83D9-20C126BA20CB}" destId="{CECDFFEF-9F7F-4ECC-88F2-BD53BA36D6A2}" srcOrd="0" destOrd="0" presId="urn:microsoft.com/office/officeart/2005/8/layout/hProcess4"/>
    <dgm:cxn modelId="{A5A1AAC8-91B2-48FE-A64A-3E3E3780631F}" srcId="{00222A05-7916-4BC6-BAF6-5B6F80648B95}" destId="{5EEB5848-3CBF-42B5-83D9-20C126BA20CB}" srcOrd="0" destOrd="0" parTransId="{CC9FAE21-EF01-40B0-83A1-B79CBBDF92B1}" sibTransId="{F7B75A5B-03C8-4935-9228-26849D6A9E5E}"/>
    <dgm:cxn modelId="{766127CA-D9C2-4B20-800F-4347B910538B}" srcId="{E15C400D-AF99-41AE-8167-F21D5FF13FE1}" destId="{F1260722-8893-4915-A4A8-23D32A6B4130}" srcOrd="1" destOrd="0" parTransId="{8F0690E1-472A-4626-864C-65FBB41A7784}" sibTransId="{CF6A2B20-A22D-4FE7-BC5C-95C3DF7B5EC6}"/>
    <dgm:cxn modelId="{BD619DDA-73E1-4274-AE9F-C5148145C3AD}" type="presOf" srcId="{845C12AA-56D3-4E27-8817-43D9AE437523}" destId="{3B5A9795-2289-49DD-B2E7-8012E43FF935}" srcOrd="0" destOrd="0" presId="urn:microsoft.com/office/officeart/2005/8/layout/hProcess4"/>
    <dgm:cxn modelId="{B093C4E6-C6D7-40B8-B96D-597A7ED8DEF2}" type="presOf" srcId="{F1260722-8893-4915-A4A8-23D32A6B4130}" destId="{0652ACAA-509C-4526-8F30-054133F74016}" srcOrd="0" destOrd="0" presId="urn:microsoft.com/office/officeart/2005/8/layout/hProcess4"/>
    <dgm:cxn modelId="{03FB7684-A150-4082-A030-5876EF8F1440}" type="presParOf" srcId="{36EAFB0B-7087-4946-9841-1598AF90300A}" destId="{6EBB11DD-988B-4F46-AB38-32664E3A72F9}" srcOrd="0" destOrd="0" presId="urn:microsoft.com/office/officeart/2005/8/layout/hProcess4"/>
    <dgm:cxn modelId="{6D67388E-B6B9-4F7E-9692-E27D499FA8CE}" type="presParOf" srcId="{36EAFB0B-7087-4946-9841-1598AF90300A}" destId="{1A35E94D-8C21-486F-9612-17601B428EBD}" srcOrd="1" destOrd="0" presId="urn:microsoft.com/office/officeart/2005/8/layout/hProcess4"/>
    <dgm:cxn modelId="{64A7C372-9CAD-43BF-A789-070519B511DE}" type="presParOf" srcId="{36EAFB0B-7087-4946-9841-1598AF90300A}" destId="{5C2177D7-5365-49E8-8F7D-9DBA93390244}" srcOrd="2" destOrd="0" presId="urn:microsoft.com/office/officeart/2005/8/layout/hProcess4"/>
    <dgm:cxn modelId="{97DE8690-AC5A-41AF-BF36-536520C2640A}" type="presParOf" srcId="{5C2177D7-5365-49E8-8F7D-9DBA93390244}" destId="{1C03F86C-4105-415D-B777-30ECDE8D6F32}" srcOrd="0" destOrd="0" presId="urn:microsoft.com/office/officeart/2005/8/layout/hProcess4"/>
    <dgm:cxn modelId="{919395DC-C7F7-405E-A057-FCAFB4AB0EE6}" type="presParOf" srcId="{1C03F86C-4105-415D-B777-30ECDE8D6F32}" destId="{0420D0FA-1350-4167-B248-2092D09DDEB1}" srcOrd="0" destOrd="0" presId="urn:microsoft.com/office/officeart/2005/8/layout/hProcess4"/>
    <dgm:cxn modelId="{97BA6808-815D-40CB-A627-ECBF59F8E02E}" type="presParOf" srcId="{1C03F86C-4105-415D-B777-30ECDE8D6F32}" destId="{CECDFFEF-9F7F-4ECC-88F2-BD53BA36D6A2}" srcOrd="1" destOrd="0" presId="urn:microsoft.com/office/officeart/2005/8/layout/hProcess4"/>
    <dgm:cxn modelId="{4EEF35D0-5EE0-471A-93A5-BB7F4943CB69}" type="presParOf" srcId="{1C03F86C-4105-415D-B777-30ECDE8D6F32}" destId="{DBF0C340-30A0-41D6-A042-9358FA6A1036}" srcOrd="2" destOrd="0" presId="urn:microsoft.com/office/officeart/2005/8/layout/hProcess4"/>
    <dgm:cxn modelId="{1464EAAE-23A0-4D5D-B381-C0EE3F1E6D65}" type="presParOf" srcId="{1C03F86C-4105-415D-B777-30ECDE8D6F32}" destId="{2D5D2D3A-25FC-4FD0-AD0D-CD57B43AF8BB}" srcOrd="3" destOrd="0" presId="urn:microsoft.com/office/officeart/2005/8/layout/hProcess4"/>
    <dgm:cxn modelId="{61AF8F61-B2F2-4AC7-A89B-E21DF8A2036D}" type="presParOf" srcId="{1C03F86C-4105-415D-B777-30ECDE8D6F32}" destId="{2E523FEB-AD7B-4569-8920-C9EEE4FD0819}" srcOrd="4" destOrd="0" presId="urn:microsoft.com/office/officeart/2005/8/layout/hProcess4"/>
    <dgm:cxn modelId="{DDFA8DA7-D814-4208-91A2-EB4888D97DC5}" type="presParOf" srcId="{5C2177D7-5365-49E8-8F7D-9DBA93390244}" destId="{3B5A9795-2289-49DD-B2E7-8012E43FF935}" srcOrd="1" destOrd="0" presId="urn:microsoft.com/office/officeart/2005/8/layout/hProcess4"/>
    <dgm:cxn modelId="{7DFCD87C-0AB2-4334-BCD3-4EBD924617BF}" type="presParOf" srcId="{5C2177D7-5365-49E8-8F7D-9DBA93390244}" destId="{CC674755-4699-40CC-A934-B068F9AB2408}" srcOrd="2" destOrd="0" presId="urn:microsoft.com/office/officeart/2005/8/layout/hProcess4"/>
    <dgm:cxn modelId="{EE97C35F-710B-4515-BCAB-36196C1FB642}" type="presParOf" srcId="{CC674755-4699-40CC-A934-B068F9AB2408}" destId="{A2D54BAF-B837-407F-B03C-C3A5B7703A40}" srcOrd="0" destOrd="0" presId="urn:microsoft.com/office/officeart/2005/8/layout/hProcess4"/>
    <dgm:cxn modelId="{D2FFE750-3473-4CF0-AA12-45964D1FB4FC}" type="presParOf" srcId="{CC674755-4699-40CC-A934-B068F9AB2408}" destId="{182613FD-D27D-4263-AC74-4103CF770A4C}" srcOrd="1" destOrd="0" presId="urn:microsoft.com/office/officeart/2005/8/layout/hProcess4"/>
    <dgm:cxn modelId="{26F8ADAA-4141-4947-B55E-4F928E0633E2}" type="presParOf" srcId="{CC674755-4699-40CC-A934-B068F9AB2408}" destId="{0DF0881C-7C51-4CEA-8E1F-78AD31D101D4}" srcOrd="2" destOrd="0" presId="urn:microsoft.com/office/officeart/2005/8/layout/hProcess4"/>
    <dgm:cxn modelId="{EBDFB3C1-6C10-4A71-83A8-2CB2EA6B16B9}" type="presParOf" srcId="{CC674755-4699-40CC-A934-B068F9AB2408}" destId="{0652ACAA-509C-4526-8F30-054133F74016}" srcOrd="3" destOrd="0" presId="urn:microsoft.com/office/officeart/2005/8/layout/hProcess4"/>
    <dgm:cxn modelId="{0D1DA5EA-4D4B-4C0F-9F09-245CAC14131F}" type="presParOf" srcId="{CC674755-4699-40CC-A934-B068F9AB2408}" destId="{75DC5282-048D-4843-AFDF-052DCD9CCBD4}" srcOrd="4" destOrd="0" presId="urn:microsoft.com/office/officeart/2005/8/layout/hProcess4"/>
    <dgm:cxn modelId="{82D023B5-6C56-4071-A398-FC125431699F}" type="presParOf" srcId="{5C2177D7-5365-49E8-8F7D-9DBA93390244}" destId="{8F7009D7-10C6-40B4-B00F-5B7FED25C279}" srcOrd="3" destOrd="0" presId="urn:microsoft.com/office/officeart/2005/8/layout/hProcess4"/>
    <dgm:cxn modelId="{75256D15-8643-4EBD-BE91-1D1749DAFC0F}" type="presParOf" srcId="{5C2177D7-5365-49E8-8F7D-9DBA93390244}" destId="{8225DC74-304D-4A5A-9201-3C01B7528403}" srcOrd="4" destOrd="0" presId="urn:microsoft.com/office/officeart/2005/8/layout/hProcess4"/>
    <dgm:cxn modelId="{5D836DF2-5F39-44EA-B3FD-B0200E7D3137}" type="presParOf" srcId="{8225DC74-304D-4A5A-9201-3C01B7528403}" destId="{D7C58941-AB7A-4A4A-9A31-D14BAC647A56}" srcOrd="0" destOrd="0" presId="urn:microsoft.com/office/officeart/2005/8/layout/hProcess4"/>
    <dgm:cxn modelId="{7B4DCF30-5207-4D17-B740-D712813159E1}" type="presParOf" srcId="{8225DC74-304D-4A5A-9201-3C01B7528403}" destId="{7848FDFE-5A32-44FE-A93F-D49431B302AC}" srcOrd="1" destOrd="0" presId="urn:microsoft.com/office/officeart/2005/8/layout/hProcess4"/>
    <dgm:cxn modelId="{42785CFD-7766-4C29-8296-A8A11292A282}" type="presParOf" srcId="{8225DC74-304D-4A5A-9201-3C01B7528403}" destId="{98558B42-0A8A-4904-B63D-F3C714F2740B}" srcOrd="2" destOrd="0" presId="urn:microsoft.com/office/officeart/2005/8/layout/hProcess4"/>
    <dgm:cxn modelId="{E7128843-173C-4D70-B867-E3949D32C169}" type="presParOf" srcId="{8225DC74-304D-4A5A-9201-3C01B7528403}" destId="{04CE3120-C94F-499F-9DBC-C85B28AEB676}" srcOrd="3" destOrd="0" presId="urn:microsoft.com/office/officeart/2005/8/layout/hProcess4"/>
    <dgm:cxn modelId="{1AED85BB-5A9A-49ED-9407-29C481F9A1A0}" type="presParOf" srcId="{8225DC74-304D-4A5A-9201-3C01B7528403}" destId="{2689E4AB-5551-45E0-AA59-6052405FBDA5}"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4693891" y="-2420255"/>
          <a:ext cx="1741976" cy="701808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fr-FR" sz="1400" b="1" kern="1200" dirty="0">
              <a:latin typeface="Andalus" pitchFamily="18" charset="-78"/>
              <a:cs typeface="Andalus" pitchFamily="18" charset="-78"/>
            </a:rPr>
            <a:t>Norme du codex </a:t>
          </a:r>
          <a:r>
            <a:rPr lang="fr-FR" sz="1400" b="1" kern="1200" dirty="0" err="1">
              <a:latin typeface="Andalus" pitchFamily="18" charset="-78"/>
              <a:cs typeface="Andalus" pitchFamily="18" charset="-78"/>
            </a:rPr>
            <a:t>alimentarus</a:t>
          </a:r>
          <a:r>
            <a:rPr lang="fr-FR" sz="1400" b="1" kern="1200" dirty="0">
              <a:latin typeface="Andalus" pitchFamily="18" charset="-78"/>
              <a:cs typeface="Andalus" pitchFamily="18" charset="-78"/>
            </a:rPr>
            <a:t>: CODEX STAN 33-1981</a:t>
          </a:r>
        </a:p>
        <a:p>
          <a:pPr marL="0" marR="0" lvl="1" indent="0" algn="l" defTabSz="914400" eaLnBrk="1" fontAlgn="auto" latinLnBrk="0" hangingPunct="1">
            <a:lnSpc>
              <a:spcPct val="100000"/>
            </a:lnSpc>
            <a:spcBef>
              <a:spcPct val="0"/>
            </a:spcBef>
            <a:spcAft>
              <a:spcPts val="0"/>
            </a:spcAft>
            <a:buClrTx/>
            <a:buSzTx/>
            <a:buFontTx/>
            <a:buNone/>
            <a:tabLst/>
            <a:defRPr/>
          </a:pPr>
          <a:r>
            <a:rPr lang="fr-FR" sz="1400" b="1" kern="1200" dirty="0">
              <a:latin typeface="Andalus" pitchFamily="18" charset="-78"/>
              <a:cs typeface="Andalus" pitchFamily="18" charset="-78"/>
            </a:rPr>
            <a:t>Norme COI: COI/T.15/NC nº 3/</a:t>
          </a:r>
          <a:r>
            <a:rPr lang="fr-FR" sz="1400" b="1" kern="1200" dirty="0" err="1">
              <a:latin typeface="Andalus" pitchFamily="18" charset="-78"/>
              <a:cs typeface="Andalus" pitchFamily="18" charset="-78"/>
            </a:rPr>
            <a:t>Rév</a:t>
          </a:r>
          <a:r>
            <a:rPr lang="fr-FR" sz="1400" b="1" kern="1200" dirty="0">
              <a:latin typeface="Andalus" pitchFamily="18" charset="-78"/>
              <a:cs typeface="Andalus" pitchFamily="18" charset="-78"/>
            </a:rPr>
            <a:t>. 12 juin 2018 </a:t>
          </a:r>
        </a:p>
        <a:p>
          <a:pPr marL="0" marR="0" lvl="1" indent="0" algn="l" defTabSz="914400" eaLnBrk="1" fontAlgn="auto" latinLnBrk="0" hangingPunct="1">
            <a:lnSpc>
              <a:spcPct val="100000"/>
            </a:lnSpc>
            <a:spcBef>
              <a:spcPct val="0"/>
            </a:spcBef>
            <a:spcAft>
              <a:spcPts val="0"/>
            </a:spcAft>
            <a:buClrTx/>
            <a:buSzTx/>
            <a:buFontTx/>
            <a:buNone/>
            <a:tabLst/>
            <a:defRPr/>
          </a:pPr>
          <a:endParaRPr lang="fr-FR" sz="1000" kern="1200" dirty="0">
            <a:effectLst/>
            <a:latin typeface="Andalus" pitchFamily="18" charset="-78"/>
            <a:cs typeface="Andalus" pitchFamily="18" charset="-78"/>
          </a:endParaRPr>
        </a:p>
      </dsp:txBody>
      <dsp:txXfrm rot="-5400000">
        <a:off x="2055835" y="217801"/>
        <a:ext cx="7018089" cy="1741976"/>
      </dsp:txXfrm>
    </dsp:sp>
    <dsp:sp modelId="{7E429971-BC57-430F-BB25-C0574E5E39E3}">
      <dsp:nvSpPr>
        <dsp:cNvPr id="0" name=""/>
        <dsp:cNvSpPr/>
      </dsp:nvSpPr>
      <dsp:spPr>
        <a:xfrm>
          <a:off x="0" y="44409"/>
          <a:ext cx="2055183" cy="217747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t>Niveau 1</a:t>
          </a:r>
        </a:p>
        <a:p>
          <a:pPr marL="0" lvl="0" indent="0" algn="ctr" defTabSz="800100">
            <a:lnSpc>
              <a:spcPct val="90000"/>
            </a:lnSpc>
            <a:spcBef>
              <a:spcPct val="0"/>
            </a:spcBef>
            <a:spcAft>
              <a:spcPct val="35000"/>
            </a:spcAft>
            <a:buNone/>
          </a:pPr>
          <a:r>
            <a:rPr lang="fr-FR" sz="1050" kern="1200" dirty="0">
              <a:effectLst/>
            </a:rPr>
            <a:t>NIVEAU INTERNATIONAL</a:t>
          </a:r>
          <a:endParaRPr lang="fr-FR" sz="1050" b="1" kern="1200" dirty="0"/>
        </a:p>
      </dsp:txBody>
      <dsp:txXfrm>
        <a:off x="100326" y="144735"/>
        <a:ext cx="1854531" cy="1976818"/>
      </dsp:txXfrm>
    </dsp:sp>
    <dsp:sp modelId="{C7C3E6FD-D83F-4BDA-907E-B5EE041DA931}">
      <dsp:nvSpPr>
        <dsp:cNvPr id="0" name=""/>
        <dsp:cNvSpPr/>
      </dsp:nvSpPr>
      <dsp:spPr>
        <a:xfrm rot="5400000">
          <a:off x="4592704" y="-237010"/>
          <a:ext cx="1741976" cy="7224287"/>
        </a:xfrm>
        <a:prstGeom prst="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622300">
            <a:lnSpc>
              <a:spcPct val="90000"/>
            </a:lnSpc>
            <a:spcBef>
              <a:spcPct val="0"/>
            </a:spcBef>
            <a:spcAft>
              <a:spcPct val="15000"/>
            </a:spcAft>
            <a:buChar char="•"/>
          </a:pPr>
          <a:endParaRPr lang="fr-FR" sz="1400" kern="1200" dirty="0">
            <a:effectLst/>
            <a:latin typeface="Andalus" pitchFamily="18" charset="-78"/>
            <a:cs typeface="Andalus" pitchFamily="18" charset="-78"/>
          </a:endParaRPr>
        </a:p>
        <a:p>
          <a:pPr marL="114300" lvl="1" indent="-114300" algn="l" defTabSz="622300">
            <a:lnSpc>
              <a:spcPct val="90000"/>
            </a:lnSpc>
            <a:spcBef>
              <a:spcPct val="0"/>
            </a:spcBef>
            <a:spcAft>
              <a:spcPct val="15000"/>
            </a:spcAft>
            <a:buChar char="•"/>
          </a:pPr>
          <a:r>
            <a:rPr lang="fr-FR" sz="1400" b="1" kern="1200" dirty="0">
              <a:latin typeface="Andalus" pitchFamily="18" charset="-78"/>
              <a:cs typeface="Andalus" pitchFamily="18" charset="-78"/>
            </a:rPr>
            <a:t>Tunisie : ARRETE du 26 mai 2008</a:t>
          </a:r>
        </a:p>
        <a:p>
          <a:pPr marL="114300" lvl="1" indent="-114300" algn="l" defTabSz="622300">
            <a:lnSpc>
              <a:spcPct val="90000"/>
            </a:lnSpc>
            <a:spcBef>
              <a:spcPct val="0"/>
            </a:spcBef>
            <a:spcAft>
              <a:spcPct val="15000"/>
            </a:spcAft>
            <a:buChar char="•"/>
          </a:pPr>
          <a:r>
            <a:rPr lang="fr-FR" sz="1400" b="1" kern="1200" dirty="0">
              <a:latin typeface="Andalus" pitchFamily="18" charset="-78"/>
              <a:cs typeface="Andalus" pitchFamily="18" charset="-78"/>
            </a:rPr>
            <a:t>L’union européenne: RÈGLEMENT (UE) N o 61/2011</a:t>
          </a:r>
        </a:p>
        <a:p>
          <a:pPr marL="114300" lvl="1" indent="-114300" algn="l" defTabSz="622300">
            <a:lnSpc>
              <a:spcPct val="90000"/>
            </a:lnSpc>
            <a:spcBef>
              <a:spcPct val="0"/>
            </a:spcBef>
            <a:spcAft>
              <a:spcPct val="15000"/>
            </a:spcAft>
            <a:buChar char="•"/>
          </a:pPr>
          <a:r>
            <a:rPr lang="fr-FR" sz="1400" b="1" kern="1200" dirty="0">
              <a:latin typeface="Andalus" pitchFamily="18" charset="-78"/>
              <a:cs typeface="Andalus" pitchFamily="18" charset="-78"/>
            </a:rPr>
            <a:t>Norme  Californienne 26 Septembre 2014</a:t>
          </a:r>
        </a:p>
        <a:p>
          <a:pPr marL="114300" lvl="1" indent="-114300" algn="l" defTabSz="622300">
            <a:lnSpc>
              <a:spcPct val="90000"/>
            </a:lnSpc>
            <a:spcBef>
              <a:spcPct val="0"/>
            </a:spcBef>
            <a:spcAft>
              <a:spcPct val="15000"/>
            </a:spcAft>
            <a:buChar char="•"/>
          </a:pPr>
          <a:r>
            <a:rPr lang="fr-FR" sz="1400" b="1" kern="1200" dirty="0">
              <a:latin typeface="Andalus" pitchFamily="18" charset="-78"/>
              <a:cs typeface="Andalus" pitchFamily="18" charset="-78"/>
            </a:rPr>
            <a:t>Norme Américaine 25 Octobre 2010</a:t>
          </a:r>
        </a:p>
        <a:p>
          <a:pPr marL="114300" lvl="1" indent="-114300" algn="l" defTabSz="622300">
            <a:lnSpc>
              <a:spcPct val="90000"/>
            </a:lnSpc>
            <a:spcBef>
              <a:spcPct val="0"/>
            </a:spcBef>
            <a:spcAft>
              <a:spcPct val="15000"/>
            </a:spcAft>
            <a:buChar char="•"/>
          </a:pPr>
          <a:r>
            <a:rPr lang="fr-FR" sz="1400" b="1" kern="1200" dirty="0">
              <a:latin typeface="Andalus" pitchFamily="18" charset="-78"/>
              <a:cs typeface="Andalus" pitchFamily="18" charset="-78"/>
            </a:rPr>
            <a:t>…..</a:t>
          </a:r>
        </a:p>
        <a:p>
          <a:pPr marL="114300" lvl="1" indent="-114300" algn="l" defTabSz="622300">
            <a:lnSpc>
              <a:spcPct val="90000"/>
            </a:lnSpc>
            <a:spcBef>
              <a:spcPct val="0"/>
            </a:spcBef>
            <a:spcAft>
              <a:spcPct val="15000"/>
            </a:spcAft>
            <a:buChar char="•"/>
          </a:pPr>
          <a:endParaRPr lang="fr-FR" sz="1400" kern="1200" dirty="0">
            <a:latin typeface="Andalus" pitchFamily="18" charset="-78"/>
            <a:cs typeface="Andalus" pitchFamily="18" charset="-78"/>
          </a:endParaRPr>
        </a:p>
      </dsp:txBody>
      <dsp:txXfrm rot="-5400000">
        <a:off x="1851549" y="2504145"/>
        <a:ext cx="7224287" cy="1741976"/>
      </dsp:txXfrm>
    </dsp:sp>
    <dsp:sp modelId="{F5034101-5B7D-4FE7-B47A-5A48CF39606B}">
      <dsp:nvSpPr>
        <dsp:cNvPr id="0" name=""/>
        <dsp:cNvSpPr/>
      </dsp:nvSpPr>
      <dsp:spPr>
        <a:xfrm>
          <a:off x="650" y="2286398"/>
          <a:ext cx="1850898" cy="217747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t>Niveau 2:</a:t>
          </a:r>
        </a:p>
        <a:p>
          <a:pPr marL="0" lvl="0" indent="0" algn="ctr" defTabSz="800100">
            <a:lnSpc>
              <a:spcPct val="90000"/>
            </a:lnSpc>
            <a:spcBef>
              <a:spcPct val="0"/>
            </a:spcBef>
            <a:spcAft>
              <a:spcPct val="35000"/>
            </a:spcAft>
            <a:buNone/>
          </a:pPr>
          <a:r>
            <a:rPr lang="fr-FR" sz="1050" kern="1200" dirty="0">
              <a:effectLst/>
            </a:rPr>
            <a:t>NIVEAU NATIONAL</a:t>
          </a:r>
        </a:p>
      </dsp:txBody>
      <dsp:txXfrm>
        <a:off x="91003" y="2376751"/>
        <a:ext cx="1670192" cy="1996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DFFEF-9F7F-4ECC-88F2-BD53BA36D6A2}">
      <dsp:nvSpPr>
        <dsp:cNvPr id="0" name=""/>
        <dsp:cNvSpPr/>
      </dsp:nvSpPr>
      <dsp:spPr>
        <a:xfrm>
          <a:off x="5460" y="1909502"/>
          <a:ext cx="1577290" cy="130093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171450" lvl="1" indent="-171450" algn="l" defTabSz="711200" eaLnBrk="1" latinLnBrk="0">
            <a:lnSpc>
              <a:spcPct val="90000"/>
            </a:lnSpc>
            <a:spcBef>
              <a:spcPct val="0"/>
            </a:spcBef>
            <a:spcAft>
              <a:spcPct val="15000"/>
            </a:spcAft>
            <a:buChar char="•"/>
          </a:pPr>
          <a:r>
            <a:rPr lang="fr-FR" sz="1600" kern="1200" dirty="0">
              <a:latin typeface="Andalus" pitchFamily="18" charset="-78"/>
              <a:cs typeface="Andalus" pitchFamily="18" charset="-78"/>
            </a:rPr>
            <a:t>Critères de qualité</a:t>
          </a:r>
        </a:p>
        <a:p>
          <a:pPr marL="171450" lvl="1" indent="-171450" algn="l" defTabSz="711200">
            <a:lnSpc>
              <a:spcPct val="90000"/>
            </a:lnSpc>
            <a:spcBef>
              <a:spcPct val="0"/>
            </a:spcBef>
            <a:spcAft>
              <a:spcPct val="15000"/>
            </a:spcAft>
            <a:buChar char="•"/>
          </a:pPr>
          <a:endParaRPr lang="fr-FR" sz="1600" kern="1200" dirty="0">
            <a:latin typeface="Andalus" pitchFamily="18" charset="-78"/>
            <a:cs typeface="Andalus" pitchFamily="18" charset="-78"/>
          </a:endParaRPr>
        </a:p>
      </dsp:txBody>
      <dsp:txXfrm>
        <a:off x="35398" y="1939440"/>
        <a:ext cx="1517414" cy="962286"/>
      </dsp:txXfrm>
    </dsp:sp>
    <dsp:sp modelId="{3B5A9795-2289-49DD-B2E7-8012E43FF935}">
      <dsp:nvSpPr>
        <dsp:cNvPr id="0" name=""/>
        <dsp:cNvSpPr/>
      </dsp:nvSpPr>
      <dsp:spPr>
        <a:xfrm>
          <a:off x="984748" y="2455028"/>
          <a:ext cx="1595164" cy="1595164"/>
        </a:xfrm>
        <a:prstGeom prst="leftCircularArrow">
          <a:avLst>
            <a:gd name="adj1" fmla="val 2004"/>
            <a:gd name="adj2" fmla="val 240081"/>
            <a:gd name="adj3" fmla="val 2707163"/>
            <a:gd name="adj4" fmla="val 9716060"/>
            <a:gd name="adj5" fmla="val 2338"/>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D5D2D3A-25FC-4FD0-AD0D-CD57B43AF8BB}">
      <dsp:nvSpPr>
        <dsp:cNvPr id="0" name=""/>
        <dsp:cNvSpPr/>
      </dsp:nvSpPr>
      <dsp:spPr>
        <a:xfrm>
          <a:off x="355969" y="2931665"/>
          <a:ext cx="1402035" cy="55754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ndalus" pitchFamily="18" charset="-78"/>
              <a:cs typeface="Andalus" pitchFamily="18" charset="-78"/>
            </a:rPr>
            <a:t>Classification de l’huile d’olive</a:t>
          </a:r>
        </a:p>
      </dsp:txBody>
      <dsp:txXfrm>
        <a:off x="372299" y="2947995"/>
        <a:ext cx="1369375" cy="524883"/>
      </dsp:txXfrm>
    </dsp:sp>
    <dsp:sp modelId="{182613FD-D27D-4263-AC74-4103CF770A4C}">
      <dsp:nvSpPr>
        <dsp:cNvPr id="0" name=""/>
        <dsp:cNvSpPr/>
      </dsp:nvSpPr>
      <dsp:spPr>
        <a:xfrm>
          <a:off x="1910209" y="2174633"/>
          <a:ext cx="1577290" cy="130093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F7009D7-10C6-40B4-B00F-5B7FED25C279}">
      <dsp:nvSpPr>
        <dsp:cNvPr id="0" name=""/>
        <dsp:cNvSpPr/>
      </dsp:nvSpPr>
      <dsp:spPr>
        <a:xfrm flipH="1">
          <a:off x="2780326" y="1191227"/>
          <a:ext cx="2240878" cy="2190882"/>
        </a:xfrm>
        <a:prstGeom prst="circularArrow">
          <a:avLst>
            <a:gd name="adj1" fmla="val 1459"/>
            <a:gd name="adj2" fmla="val 172653"/>
            <a:gd name="adj3" fmla="val 19135671"/>
            <a:gd name="adj4" fmla="val 12059346"/>
            <a:gd name="adj5" fmla="val 1702"/>
          </a:avLst>
        </a:prstGeom>
        <a:solidFill>
          <a:srgbClr val="7030A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652ACAA-509C-4526-8F30-054133F74016}">
      <dsp:nvSpPr>
        <dsp:cNvPr id="0" name=""/>
        <dsp:cNvSpPr/>
      </dsp:nvSpPr>
      <dsp:spPr>
        <a:xfrm>
          <a:off x="1911954" y="1906695"/>
          <a:ext cx="1996765" cy="161806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fr-FR" sz="2000" kern="1200" dirty="0">
            <a:latin typeface="Andalus" pitchFamily="18" charset="-78"/>
            <a:cs typeface="Andalus" pitchFamily="18" charset="-78"/>
          </a:endParaRPr>
        </a:p>
        <a:p>
          <a:pPr marL="0" lvl="0" indent="0" algn="ctr" defTabSz="889000">
            <a:lnSpc>
              <a:spcPct val="90000"/>
            </a:lnSpc>
            <a:spcBef>
              <a:spcPct val="0"/>
            </a:spcBef>
            <a:spcAft>
              <a:spcPct val="35000"/>
            </a:spcAft>
            <a:buNone/>
          </a:pPr>
          <a:r>
            <a:rPr lang="fr-FR" sz="2000" kern="1200" dirty="0">
              <a:latin typeface="Andalus" pitchFamily="18" charset="-78"/>
              <a:cs typeface="Andalus" pitchFamily="18" charset="-78"/>
            </a:rPr>
            <a:t>Huile d’olive vierge authentique</a:t>
          </a:r>
        </a:p>
        <a:p>
          <a:pPr marL="0" lvl="0" indent="0" algn="ctr" defTabSz="889000">
            <a:lnSpc>
              <a:spcPct val="90000"/>
            </a:lnSpc>
            <a:spcBef>
              <a:spcPct val="0"/>
            </a:spcBef>
            <a:spcAft>
              <a:spcPct val="35000"/>
            </a:spcAft>
            <a:buNone/>
          </a:pPr>
          <a:endParaRPr lang="fr-FR" sz="1600" kern="1200" dirty="0">
            <a:latin typeface="Andalus" pitchFamily="18" charset="-78"/>
            <a:cs typeface="Andalus" pitchFamily="18" charset="-78"/>
          </a:endParaRPr>
        </a:p>
      </dsp:txBody>
      <dsp:txXfrm>
        <a:off x="1959346" y="1954087"/>
        <a:ext cx="1901981" cy="1523284"/>
      </dsp:txXfrm>
    </dsp:sp>
    <dsp:sp modelId="{7848FDFE-5A32-44FE-A93F-D49431B302AC}">
      <dsp:nvSpPr>
        <dsp:cNvPr id="0" name=""/>
        <dsp:cNvSpPr/>
      </dsp:nvSpPr>
      <dsp:spPr>
        <a:xfrm>
          <a:off x="4112322" y="1909502"/>
          <a:ext cx="1577290" cy="130093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Andalus" pitchFamily="18" charset="-78"/>
              <a:cs typeface="Andalus" pitchFamily="18" charset="-78"/>
            </a:rPr>
            <a:t>Critères de pureté</a:t>
          </a:r>
        </a:p>
      </dsp:txBody>
      <dsp:txXfrm>
        <a:off x="4142260" y="1939440"/>
        <a:ext cx="1517414" cy="962286"/>
      </dsp:txXfrm>
    </dsp:sp>
    <dsp:sp modelId="{04CE3120-C94F-499F-9DBC-C85B28AEB676}">
      <dsp:nvSpPr>
        <dsp:cNvPr id="0" name=""/>
        <dsp:cNvSpPr/>
      </dsp:nvSpPr>
      <dsp:spPr>
        <a:xfrm>
          <a:off x="4462831" y="2931665"/>
          <a:ext cx="1402035" cy="55754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Andalus" pitchFamily="18" charset="-78"/>
              <a:cs typeface="Andalus" pitchFamily="18" charset="-78"/>
            </a:rPr>
            <a:t>l’huile </a:t>
          </a:r>
          <a:r>
            <a:rPr lang="fr-FR" sz="1800" kern="1200" dirty="0">
              <a:latin typeface="Andalus" pitchFamily="18" charset="-78"/>
              <a:cs typeface="Andalus" pitchFamily="18" charset="-78"/>
            </a:rPr>
            <a:t>d’olive</a:t>
          </a:r>
          <a:r>
            <a:rPr lang="fr-FR" sz="1300" kern="1200" dirty="0">
              <a:latin typeface="Andalus" pitchFamily="18" charset="-78"/>
              <a:cs typeface="Andalus" pitchFamily="18" charset="-78"/>
            </a:rPr>
            <a:t> non frauduleuse </a:t>
          </a:r>
        </a:p>
      </dsp:txBody>
      <dsp:txXfrm>
        <a:off x="4479161" y="2947995"/>
        <a:ext cx="1369375" cy="5248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22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24FEDEAB-7611-4530-B5F0-A11263284487}" type="slidenum">
              <a:rPr lang="en-US"/>
              <a:pPr/>
              <a:t>1</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55636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8006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76627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4222237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24877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26527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710440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3205400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8139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2524128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3453402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3117047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308302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683977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4075184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3049154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228303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833130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69715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4180494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3244108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76649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26372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83265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501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872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635844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46836"/>
            <a:ext cx="12435840" cy="2865120"/>
          </a:xfrm>
        </p:spPr>
        <p:txBody>
          <a:bodyPr anchor="b"/>
          <a:lstStyle>
            <a:lvl1pPr algn="ctr">
              <a:defRPr sz="7200"/>
            </a:lvl1pPr>
          </a:lstStyle>
          <a:p>
            <a:r>
              <a:rPr lang="fr-FR"/>
              <a:t>Modifiez le style du titre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6907187"/>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0.jpeg"/><Relationship Id="rId5" Type="http://schemas.openxmlformats.org/officeDocument/2006/relationships/diagramData" Target="../diagrams/data1.xml"/><Relationship Id="rId10" Type="http://schemas.openxmlformats.org/officeDocument/2006/relationships/image" Target="../media/image9.jpeg"/><Relationship Id="rId4" Type="http://schemas.openxmlformats.org/officeDocument/2006/relationships/image" Target="../media/image8.jpeg"/><Relationship Id="rId9" Type="http://schemas.microsoft.com/office/2007/relationships/diagramDrawing" Target="../diagrams/drawing1.xm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gamma.app" TargetMode="External"/><Relationship Id="rId7" Type="http://schemas.openxmlformats.org/officeDocument/2006/relationships/diagramLayout" Target="../diagrams/layout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14.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515A8929-7B84-3BBB-36C5-B0D1CC0A8E50}"/>
              </a:ext>
            </a:extLst>
          </p:cNvPr>
          <p:cNvPicPr>
            <a:picLocks noChangeAspect="1"/>
          </p:cNvPicPr>
          <p:nvPr/>
        </p:nvPicPr>
        <p:blipFill>
          <a:blip r:embed="rId3"/>
          <a:stretch>
            <a:fillRect/>
          </a:stretch>
        </p:blipFill>
        <p:spPr>
          <a:xfrm>
            <a:off x="1828800" y="60635"/>
            <a:ext cx="10972800" cy="1578967"/>
          </a:xfrm>
          <a:prstGeom prst="rect">
            <a:avLst/>
          </a:prstGeom>
          <a:noFill/>
          <a:ln cap="flat">
            <a:noFill/>
          </a:ln>
        </p:spPr>
      </p:pic>
      <p:sp>
        <p:nvSpPr>
          <p:cNvPr id="7" name="Text 2">
            <a:extLst>
              <a:ext uri="{FF2B5EF4-FFF2-40B4-BE49-F238E27FC236}">
                <a16:creationId xmlns:a16="http://schemas.microsoft.com/office/drawing/2014/main" id="{79D2B53C-221D-11AB-DFCF-BA9326F0FA0C}"/>
              </a:ext>
            </a:extLst>
          </p:cNvPr>
          <p:cNvSpPr/>
          <p:nvPr/>
        </p:nvSpPr>
        <p:spPr>
          <a:xfrm>
            <a:off x="7382281" y="1916795"/>
            <a:ext cx="5419319" cy="2400562"/>
          </a:xfrm>
          <a:prstGeom prst="rect">
            <a:avLst/>
          </a:prstGeom>
          <a:noFill/>
          <a:ln/>
        </p:spPr>
        <p:txBody>
          <a:bodyPr wrap="square" rtlCol="0" anchor="t"/>
          <a:lstStyle/>
          <a:p>
            <a:pPr marL="0" indent="0" algn="ctr">
              <a:lnSpc>
                <a:spcPts val="6561"/>
              </a:lnSpc>
              <a:buNone/>
            </a:pPr>
            <a:r>
              <a:rPr lang="en-US" sz="3600" dirty="0" err="1">
                <a:solidFill>
                  <a:srgbClr val="38512F"/>
                </a:solidFill>
                <a:latin typeface="Lora" pitchFamily="34" charset="0"/>
                <a:ea typeface="Lora" pitchFamily="34" charset="-122"/>
                <a:cs typeface="Lora" pitchFamily="34" charset="-120"/>
              </a:rPr>
              <a:t>Normes</a:t>
            </a:r>
            <a:r>
              <a:rPr lang="en-US" sz="3600" dirty="0">
                <a:solidFill>
                  <a:srgbClr val="38512F"/>
                </a:solidFill>
                <a:latin typeface="Lora" pitchFamily="34" charset="0"/>
                <a:ea typeface="Lora" pitchFamily="34" charset="-122"/>
                <a:cs typeface="Lora" pitchFamily="34" charset="-120"/>
              </a:rPr>
              <a:t> internationales de la qualité de l'huile d'olive</a:t>
            </a:r>
            <a:endParaRPr lang="en-US" sz="3600" dirty="0"/>
          </a:p>
        </p:txBody>
      </p:sp>
      <p:pic>
        <p:nvPicPr>
          <p:cNvPr id="8" name="Image 7">
            <a:extLst>
              <a:ext uri="{FF2B5EF4-FFF2-40B4-BE49-F238E27FC236}">
                <a16:creationId xmlns:a16="http://schemas.microsoft.com/office/drawing/2014/main" id="{9EC39693-3FF6-0018-FC10-2DCE6398C913}"/>
              </a:ext>
            </a:extLst>
          </p:cNvPr>
          <p:cNvPicPr>
            <a:picLocks noChangeAspect="1"/>
          </p:cNvPicPr>
          <p:nvPr/>
        </p:nvPicPr>
        <p:blipFill>
          <a:blip r:embed="rId4"/>
          <a:stretch>
            <a:fillRect/>
          </a:stretch>
        </p:blipFill>
        <p:spPr>
          <a:xfrm>
            <a:off x="469557" y="1916795"/>
            <a:ext cx="5125669" cy="5486929"/>
          </a:xfrm>
          <a:prstGeom prst="rect">
            <a:avLst/>
          </a:prstGeom>
        </p:spPr>
      </p:pic>
      <p:sp>
        <p:nvSpPr>
          <p:cNvPr id="9" name="ZoneTexte 8">
            <a:extLst>
              <a:ext uri="{FF2B5EF4-FFF2-40B4-BE49-F238E27FC236}">
                <a16:creationId xmlns:a16="http://schemas.microsoft.com/office/drawing/2014/main" id="{AC0FC0CB-28F0-D54F-4E8F-827C500CC064}"/>
              </a:ext>
            </a:extLst>
          </p:cNvPr>
          <p:cNvSpPr txBox="1"/>
          <p:nvPr/>
        </p:nvSpPr>
        <p:spPr>
          <a:xfrm>
            <a:off x="7760042" y="6582930"/>
            <a:ext cx="5523470" cy="774507"/>
          </a:xfrm>
          <a:prstGeom prst="rect">
            <a:avLst/>
          </a:prstGeom>
          <a:noFill/>
        </p:spPr>
        <p:txBody>
          <a:bodyPr wrap="square" rtlCol="0">
            <a:spAutoFit/>
          </a:bodyPr>
          <a:lstStyle/>
          <a:p>
            <a:pPr algn="ctr">
              <a:lnSpc>
                <a:spcPct val="107000"/>
              </a:lnSpc>
              <a:spcAft>
                <a:spcPts val="800"/>
              </a:spcAft>
            </a:pPr>
            <a:r>
              <a:rPr lang="fr-FR"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3éme conférence euro-méditerranéenne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fr-FR"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INAT 23-25 novembre 2023</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9A44A2B1-C7C4-33FC-97EC-9B9C42B694FC}"/>
              </a:ext>
            </a:extLst>
          </p:cNvPr>
          <p:cNvSpPr txBox="1"/>
          <p:nvPr/>
        </p:nvSpPr>
        <p:spPr>
          <a:xfrm>
            <a:off x="8403220" y="4596207"/>
            <a:ext cx="3236260" cy="461665"/>
          </a:xfrm>
          <a:prstGeom prst="rect">
            <a:avLst/>
          </a:prstGeom>
          <a:noFill/>
        </p:spPr>
        <p:txBody>
          <a:bodyPr wrap="square" rtlCol="0">
            <a:spAutoFit/>
          </a:bodyPr>
          <a:lstStyle/>
          <a:p>
            <a:r>
              <a:rPr lang="fr-FR" sz="2400" b="1" i="1" dirty="0">
                <a:solidFill>
                  <a:schemeClr val="accent6">
                    <a:lumMod val="75000"/>
                  </a:schemeClr>
                </a:solidFill>
              </a:rPr>
              <a:t>Samira </a:t>
            </a:r>
            <a:r>
              <a:rPr lang="fr-FR" sz="2400" b="1" i="1" dirty="0" err="1">
                <a:solidFill>
                  <a:schemeClr val="accent6">
                    <a:lumMod val="75000"/>
                  </a:schemeClr>
                </a:solidFill>
              </a:rPr>
              <a:t>Lachkham</a:t>
            </a:r>
            <a:r>
              <a:rPr lang="fr-FR" sz="2400" b="1" i="1" dirty="0">
                <a:solidFill>
                  <a:schemeClr val="accent6">
                    <a:lumMod val="75000"/>
                  </a:schemeClr>
                </a:solidFill>
              </a:rPr>
              <a:t> Sifi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467360" y="355600"/>
            <a:ext cx="14630400" cy="8229600"/>
          </a:xfrm>
          <a:prstGeom prst="rect">
            <a:avLst/>
          </a:prstGeom>
          <a:solidFill>
            <a:srgbClr val="FEF5E7"/>
          </a:solidFill>
          <a:ln/>
        </p:spPr>
        <p:txBody>
          <a:bodyPr/>
          <a:lstStyle/>
          <a:p>
            <a:endParaRPr lang="fr-FR"/>
          </a:p>
        </p:txBody>
      </p:sp>
      <p:sp>
        <p:nvSpPr>
          <p:cNvPr id="4" name="Text 2"/>
          <p:cNvSpPr/>
          <p:nvPr/>
        </p:nvSpPr>
        <p:spPr>
          <a:xfrm>
            <a:off x="3042980" y="3397929"/>
            <a:ext cx="7045900" cy="1433741"/>
          </a:xfrm>
          <a:prstGeom prst="rect">
            <a:avLst/>
          </a:prstGeom>
          <a:noFill/>
          <a:ln/>
        </p:spPr>
        <p:txBody>
          <a:bodyPr wrap="none" rtlCol="0" anchor="t"/>
          <a:lstStyle/>
          <a:p>
            <a:pPr marL="0" indent="0">
              <a:lnSpc>
                <a:spcPts val="5468"/>
              </a:lnSpc>
              <a:buNone/>
            </a:pPr>
            <a:r>
              <a:rPr lang="en-US" sz="3600" dirty="0">
                <a:solidFill>
                  <a:srgbClr val="38512F"/>
                </a:solidFill>
                <a:latin typeface="Lora" pitchFamily="34" charset="0"/>
                <a:ea typeface="Lora" pitchFamily="34" charset="-122"/>
                <a:cs typeface="Lora" pitchFamily="34" charset="-120"/>
              </a:rPr>
              <a:t>Les PARAMETRES DE QUALITE</a:t>
            </a:r>
            <a:endParaRPr lang="en-US" sz="36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Tree>
    <p:extLst>
      <p:ext uri="{BB962C8B-B14F-4D97-AF65-F5344CB8AC3E}">
        <p14:creationId xmlns:p14="http://schemas.microsoft.com/office/powerpoint/2010/main" val="60539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fr-FR" sz="3600" dirty="0">
                <a:solidFill>
                  <a:srgbClr val="38512F"/>
                </a:solidFill>
                <a:latin typeface="Lora" pitchFamily="34" charset="0"/>
                <a:ea typeface="Lora" pitchFamily="34" charset="-122"/>
                <a:cs typeface="Lora" pitchFamily="34" charset="-120"/>
              </a:rPr>
              <a:t>Qualité commerciale de l’huile d’olive vierge</a:t>
            </a: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5" name="ZoneTexte 4">
            <a:extLst>
              <a:ext uri="{FF2B5EF4-FFF2-40B4-BE49-F238E27FC236}">
                <a16:creationId xmlns:a16="http://schemas.microsoft.com/office/drawing/2014/main" id="{50C98FC6-99FE-D001-8866-7A7D14773828}"/>
              </a:ext>
            </a:extLst>
          </p:cNvPr>
          <p:cNvSpPr txBox="1"/>
          <p:nvPr/>
        </p:nvSpPr>
        <p:spPr>
          <a:xfrm>
            <a:off x="222299" y="2687680"/>
            <a:ext cx="11011757" cy="461665"/>
          </a:xfrm>
          <a:prstGeom prst="rect">
            <a:avLst/>
          </a:prstGeom>
          <a:noFill/>
        </p:spPr>
        <p:txBody>
          <a:bodyPr wrap="square" rtlCol="0">
            <a:spAutoFit/>
          </a:bodyPr>
          <a:lstStyle/>
          <a:p>
            <a:r>
              <a:rPr lang="fr-FR" sz="2400" dirty="0">
                <a:latin typeface="Lora" pitchFamily="2" charset="0"/>
              </a:rPr>
              <a:t>Fait référence aux caractéristiques physico-chimiques et organoleptiques</a:t>
            </a:r>
          </a:p>
        </p:txBody>
      </p:sp>
      <p:sp>
        <p:nvSpPr>
          <p:cNvPr id="7" name="ZoneTexte 6">
            <a:extLst>
              <a:ext uri="{FF2B5EF4-FFF2-40B4-BE49-F238E27FC236}">
                <a16:creationId xmlns:a16="http://schemas.microsoft.com/office/drawing/2014/main" id="{BD45DE63-D64F-AB00-101E-D0A758CCDBF7}"/>
              </a:ext>
            </a:extLst>
          </p:cNvPr>
          <p:cNvSpPr txBox="1"/>
          <p:nvPr/>
        </p:nvSpPr>
        <p:spPr>
          <a:xfrm>
            <a:off x="1972491" y="5530572"/>
            <a:ext cx="8712926" cy="707886"/>
          </a:xfrm>
          <a:prstGeom prst="rect">
            <a:avLst/>
          </a:prstGeom>
          <a:noFill/>
        </p:spPr>
        <p:txBody>
          <a:bodyPr wrap="square">
            <a:spAutoFit/>
          </a:bodyPr>
          <a:lstStyle/>
          <a:p>
            <a:r>
              <a:rPr lang="en-US" sz="2000" dirty="0" err="1">
                <a:latin typeface="Lora" pitchFamily="2" charset="0"/>
              </a:rPr>
              <a:t>Définition</a:t>
            </a:r>
            <a:r>
              <a:rPr lang="en-US" sz="2000" dirty="0">
                <a:latin typeface="Lora" pitchFamily="2" charset="0"/>
              </a:rPr>
              <a:t> des </a:t>
            </a:r>
            <a:r>
              <a:rPr lang="en-US" sz="2000" dirty="0" err="1">
                <a:latin typeface="Lora" pitchFamily="2" charset="0"/>
              </a:rPr>
              <a:t>différentes</a:t>
            </a:r>
            <a:r>
              <a:rPr lang="en-US" sz="2000" dirty="0">
                <a:latin typeface="Lora" pitchFamily="2" charset="0"/>
              </a:rPr>
              <a:t> categories </a:t>
            </a:r>
            <a:r>
              <a:rPr lang="en-US" sz="2000" dirty="0" err="1">
                <a:latin typeface="Lora" pitchFamily="2" charset="0"/>
              </a:rPr>
              <a:t>d’huile</a:t>
            </a:r>
            <a:r>
              <a:rPr lang="en-US" sz="2000" dirty="0">
                <a:latin typeface="Lora" pitchFamily="2" charset="0"/>
              </a:rPr>
              <a:t> </a:t>
            </a:r>
            <a:r>
              <a:rPr lang="en-US" sz="2000" dirty="0" err="1">
                <a:latin typeface="Lora" pitchFamily="2" charset="0"/>
              </a:rPr>
              <a:t>d’olive</a:t>
            </a:r>
            <a:r>
              <a:rPr lang="en-US" sz="2000" dirty="0">
                <a:latin typeface="Lora" pitchFamily="2" charset="0"/>
              </a:rPr>
              <a:t> au travers de </a:t>
            </a:r>
            <a:r>
              <a:rPr lang="en-US" sz="2000" dirty="0" err="1">
                <a:latin typeface="Lora" pitchFamily="2" charset="0"/>
              </a:rPr>
              <a:t>valeurs</a:t>
            </a:r>
            <a:r>
              <a:rPr lang="en-US" sz="2000" dirty="0">
                <a:latin typeface="Lora" pitchFamily="2" charset="0"/>
              </a:rPr>
              <a:t> de </a:t>
            </a:r>
            <a:r>
              <a:rPr lang="en-US" sz="2000" dirty="0" err="1">
                <a:latin typeface="Lora" pitchFamily="2" charset="0"/>
              </a:rPr>
              <a:t>paramétres</a:t>
            </a:r>
            <a:r>
              <a:rPr lang="en-US" sz="2000" dirty="0">
                <a:latin typeface="Lora" pitchFamily="2" charset="0"/>
              </a:rPr>
              <a:t> bien </a:t>
            </a:r>
            <a:r>
              <a:rPr lang="en-US" sz="2000" dirty="0" err="1">
                <a:latin typeface="Lora" pitchFamily="2" charset="0"/>
              </a:rPr>
              <a:t>définis</a:t>
            </a:r>
            <a:endParaRPr lang="fr-FR" sz="2000" dirty="0">
              <a:latin typeface="Lora" pitchFamily="2" charset="0"/>
            </a:endParaRPr>
          </a:p>
        </p:txBody>
      </p:sp>
      <p:sp>
        <p:nvSpPr>
          <p:cNvPr id="8" name="Flèche : courbe vers la droite 7">
            <a:extLst>
              <a:ext uri="{FF2B5EF4-FFF2-40B4-BE49-F238E27FC236}">
                <a16:creationId xmlns:a16="http://schemas.microsoft.com/office/drawing/2014/main" id="{D9D03978-F48E-0503-8FA0-5B9F3AE9D170}"/>
              </a:ext>
            </a:extLst>
          </p:cNvPr>
          <p:cNvSpPr/>
          <p:nvPr/>
        </p:nvSpPr>
        <p:spPr>
          <a:xfrm rot="18635600">
            <a:off x="953758" y="3659997"/>
            <a:ext cx="809638" cy="2339481"/>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8657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3537" y="435729"/>
            <a:ext cx="14630400" cy="8229600"/>
          </a:xfrm>
          <a:prstGeom prst="rect">
            <a:avLst/>
          </a:prstGeom>
          <a:solidFill>
            <a:srgbClr val="FEF5E7"/>
          </a:solidFill>
          <a:ln/>
        </p:spPr>
        <p:txBody>
          <a:bodyPr/>
          <a:lstStyle/>
          <a:p>
            <a:endParaRPr lang="fr-FR"/>
          </a:p>
        </p:txBody>
      </p:sp>
      <p:sp>
        <p:nvSpPr>
          <p:cNvPr id="4" name="Text 2"/>
          <p:cNvSpPr/>
          <p:nvPr/>
        </p:nvSpPr>
        <p:spPr>
          <a:xfrm>
            <a:off x="180499" y="423029"/>
            <a:ext cx="8938260" cy="694373"/>
          </a:xfrm>
          <a:prstGeom prst="rect">
            <a:avLst/>
          </a:prstGeom>
          <a:noFill/>
          <a:ln/>
        </p:spPr>
        <p:txBody>
          <a:bodyPr wrap="none" rtlCol="0" anchor="t"/>
          <a:lstStyle/>
          <a:p>
            <a:pPr marL="0" indent="0">
              <a:lnSpc>
                <a:spcPts val="5468"/>
              </a:lnSpc>
              <a:buNone/>
            </a:pPr>
            <a:r>
              <a:rPr lang="en-US" sz="4000" dirty="0" err="1">
                <a:solidFill>
                  <a:srgbClr val="38512F"/>
                </a:solidFill>
                <a:latin typeface="Lora" pitchFamily="34" charset="0"/>
                <a:ea typeface="Lora" pitchFamily="34" charset="-122"/>
                <a:cs typeface="Lora" pitchFamily="34" charset="-120"/>
              </a:rPr>
              <a:t>Qualité</a:t>
            </a:r>
            <a:r>
              <a:rPr lang="en-US" sz="4000" dirty="0">
                <a:solidFill>
                  <a:srgbClr val="38512F"/>
                </a:solidFill>
                <a:latin typeface="Lora" pitchFamily="34" charset="0"/>
                <a:ea typeface="Lora" pitchFamily="34" charset="-122"/>
                <a:cs typeface="Lora" pitchFamily="34" charset="-120"/>
              </a:rPr>
              <a:t> </a:t>
            </a:r>
            <a:r>
              <a:rPr lang="en-US" sz="4000" dirty="0" err="1">
                <a:solidFill>
                  <a:srgbClr val="38512F"/>
                </a:solidFill>
                <a:latin typeface="Lora" pitchFamily="34" charset="0"/>
                <a:ea typeface="Lora" pitchFamily="34" charset="-122"/>
                <a:cs typeface="Lora" pitchFamily="34" charset="-120"/>
              </a:rPr>
              <a:t>commerciale</a:t>
            </a:r>
            <a:r>
              <a:rPr lang="en-US" sz="4000" dirty="0">
                <a:solidFill>
                  <a:srgbClr val="38512F"/>
                </a:solidFill>
                <a:latin typeface="Lora" pitchFamily="34" charset="0"/>
                <a:ea typeface="Lora" pitchFamily="34" charset="-122"/>
                <a:cs typeface="Lora" pitchFamily="34" charset="-120"/>
              </a:rPr>
              <a:t> de </a:t>
            </a:r>
            <a:r>
              <a:rPr lang="en-US" sz="4000" dirty="0" err="1">
                <a:solidFill>
                  <a:srgbClr val="38512F"/>
                </a:solidFill>
                <a:latin typeface="Lora" pitchFamily="34" charset="0"/>
                <a:ea typeface="Lora" pitchFamily="34" charset="-122"/>
                <a:cs typeface="Lora" pitchFamily="34" charset="-120"/>
              </a:rPr>
              <a:t>l’huile</a:t>
            </a:r>
            <a:r>
              <a:rPr lang="en-US" sz="4000" dirty="0">
                <a:solidFill>
                  <a:srgbClr val="38512F"/>
                </a:solidFill>
                <a:latin typeface="Lora" pitchFamily="34" charset="0"/>
                <a:ea typeface="Lora" pitchFamily="34" charset="-122"/>
                <a:cs typeface="Lora" pitchFamily="34" charset="-120"/>
              </a:rPr>
              <a:t> </a:t>
            </a:r>
            <a:r>
              <a:rPr lang="en-US" sz="4000" dirty="0" err="1">
                <a:solidFill>
                  <a:srgbClr val="38512F"/>
                </a:solidFill>
                <a:latin typeface="Lora" pitchFamily="34" charset="0"/>
                <a:ea typeface="Lora" pitchFamily="34" charset="-122"/>
                <a:cs typeface="Lora" pitchFamily="34" charset="-120"/>
              </a:rPr>
              <a:t>d’olive</a:t>
            </a:r>
            <a:r>
              <a:rPr lang="en-US" sz="4000" dirty="0">
                <a:solidFill>
                  <a:srgbClr val="38512F"/>
                </a:solidFill>
                <a:latin typeface="Lora" pitchFamily="34" charset="0"/>
                <a:ea typeface="Lora" pitchFamily="34" charset="-122"/>
                <a:cs typeface="Lora" pitchFamily="34" charset="-120"/>
              </a:rPr>
              <a:t> </a:t>
            </a:r>
            <a:r>
              <a:rPr lang="en-US" sz="4000" dirty="0" err="1">
                <a:solidFill>
                  <a:srgbClr val="38512F"/>
                </a:solidFill>
                <a:latin typeface="Lora" pitchFamily="34" charset="0"/>
                <a:ea typeface="Lora" pitchFamily="34" charset="-122"/>
                <a:cs typeface="Lora" pitchFamily="34" charset="-120"/>
              </a:rPr>
              <a:t>vierge</a:t>
            </a:r>
            <a:endParaRPr lang="en-US" sz="4000" dirty="0"/>
          </a:p>
        </p:txBody>
      </p:sp>
      <p:sp>
        <p:nvSpPr>
          <p:cNvPr id="5" name="Shape 3"/>
          <p:cNvSpPr/>
          <p:nvPr/>
        </p:nvSpPr>
        <p:spPr>
          <a:xfrm>
            <a:off x="259713" y="3139263"/>
            <a:ext cx="499943" cy="499943"/>
          </a:xfrm>
          <a:prstGeom prst="roundRect">
            <a:avLst>
              <a:gd name="adj" fmla="val 13333"/>
            </a:avLst>
          </a:prstGeom>
          <a:solidFill>
            <a:srgbClr val="F6E9D5"/>
          </a:solidFill>
          <a:ln/>
        </p:spPr>
        <p:txBody>
          <a:bodyPr/>
          <a:lstStyle/>
          <a:p>
            <a:endParaRPr lang="fr-FR"/>
          </a:p>
        </p:txBody>
      </p:sp>
      <p:sp>
        <p:nvSpPr>
          <p:cNvPr id="6" name="Text 4"/>
          <p:cNvSpPr/>
          <p:nvPr/>
        </p:nvSpPr>
        <p:spPr>
          <a:xfrm>
            <a:off x="223005" y="3118999"/>
            <a:ext cx="533162" cy="694373"/>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1</a:t>
            </a:r>
            <a:endParaRPr lang="en-US" sz="2624" dirty="0"/>
          </a:p>
        </p:txBody>
      </p:sp>
      <p:sp>
        <p:nvSpPr>
          <p:cNvPr id="7" name="Text 5"/>
          <p:cNvSpPr/>
          <p:nvPr/>
        </p:nvSpPr>
        <p:spPr>
          <a:xfrm>
            <a:off x="1005295" y="3069789"/>
            <a:ext cx="3111899" cy="694373"/>
          </a:xfrm>
          <a:prstGeom prst="rect">
            <a:avLst/>
          </a:prstGeom>
          <a:noFill/>
          <a:ln/>
        </p:spPr>
        <p:txBody>
          <a:bodyPr wrap="square" rtlCol="0" anchor="t"/>
          <a:lstStyle/>
          <a:p>
            <a:pPr marL="0" indent="0">
              <a:lnSpc>
                <a:spcPts val="2734"/>
              </a:lnSpc>
              <a:buNone/>
            </a:pPr>
            <a:r>
              <a:rPr lang="en-US" sz="2187" dirty="0">
                <a:solidFill>
                  <a:srgbClr val="38512F"/>
                </a:solidFill>
                <a:latin typeface="Lora" pitchFamily="34" charset="0"/>
                <a:ea typeface="Lora" pitchFamily="34" charset="-122"/>
                <a:cs typeface="Lora" pitchFamily="34" charset="-120"/>
              </a:rPr>
              <a:t>Etat sanitaire des olives</a:t>
            </a:r>
            <a:endParaRPr lang="en-US" sz="2187" dirty="0"/>
          </a:p>
        </p:txBody>
      </p:sp>
      <p:sp>
        <p:nvSpPr>
          <p:cNvPr id="9" name="Shape 7"/>
          <p:cNvSpPr/>
          <p:nvPr/>
        </p:nvSpPr>
        <p:spPr>
          <a:xfrm>
            <a:off x="6701816" y="3130508"/>
            <a:ext cx="499943" cy="499943"/>
          </a:xfrm>
          <a:prstGeom prst="roundRect">
            <a:avLst>
              <a:gd name="adj" fmla="val 13333"/>
            </a:avLst>
          </a:prstGeom>
          <a:solidFill>
            <a:srgbClr val="F6E9D5"/>
          </a:solidFill>
          <a:ln/>
        </p:spPr>
        <p:txBody>
          <a:bodyPr/>
          <a:lstStyle/>
          <a:p>
            <a:endParaRPr lang="fr-FR"/>
          </a:p>
        </p:txBody>
      </p:sp>
      <p:sp>
        <p:nvSpPr>
          <p:cNvPr id="10" name="Text 8"/>
          <p:cNvSpPr/>
          <p:nvPr/>
        </p:nvSpPr>
        <p:spPr>
          <a:xfrm>
            <a:off x="6701816" y="3139263"/>
            <a:ext cx="499943" cy="555426"/>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2</a:t>
            </a:r>
            <a:endParaRPr lang="en-US" sz="2624" dirty="0"/>
          </a:p>
        </p:txBody>
      </p:sp>
      <p:sp>
        <p:nvSpPr>
          <p:cNvPr id="11" name="Text 9"/>
          <p:cNvSpPr/>
          <p:nvPr/>
        </p:nvSpPr>
        <p:spPr>
          <a:xfrm>
            <a:off x="7387972" y="3119000"/>
            <a:ext cx="3212403" cy="694373"/>
          </a:xfrm>
          <a:prstGeom prst="rect">
            <a:avLst/>
          </a:prstGeom>
          <a:noFill/>
          <a:ln/>
        </p:spPr>
        <p:txBody>
          <a:bodyPr wrap="square" rtlCol="0" anchor="t"/>
          <a:lstStyle/>
          <a:p>
            <a:pPr marL="0" indent="0">
              <a:lnSpc>
                <a:spcPts val="2734"/>
              </a:lnSpc>
              <a:buNone/>
            </a:pPr>
            <a:r>
              <a:rPr lang="en-US" sz="2187" dirty="0">
                <a:solidFill>
                  <a:srgbClr val="38512F"/>
                </a:solidFill>
                <a:latin typeface="Lora" pitchFamily="34" charset="0"/>
                <a:ea typeface="Lora" pitchFamily="34" charset="-122"/>
                <a:cs typeface="Lora" pitchFamily="34" charset="-120"/>
              </a:rPr>
              <a:t>Stade de </a:t>
            </a:r>
            <a:r>
              <a:rPr lang="en-US" sz="2187" dirty="0" err="1">
                <a:solidFill>
                  <a:srgbClr val="38512F"/>
                </a:solidFill>
                <a:latin typeface="Lora" pitchFamily="34" charset="0"/>
                <a:ea typeface="Lora" pitchFamily="34" charset="-122"/>
                <a:cs typeface="Lora" pitchFamily="34" charset="-120"/>
              </a:rPr>
              <a:t>maturité</a:t>
            </a:r>
            <a:r>
              <a:rPr lang="en-US" sz="2187" dirty="0">
                <a:solidFill>
                  <a:srgbClr val="38512F"/>
                </a:solidFill>
                <a:latin typeface="Lora" pitchFamily="34" charset="0"/>
                <a:ea typeface="Lora" pitchFamily="34" charset="-122"/>
                <a:cs typeface="Lora" pitchFamily="34" charset="-120"/>
              </a:rPr>
              <a:t> des olives</a:t>
            </a:r>
            <a:endParaRPr lang="en-US" sz="2187" dirty="0"/>
          </a:p>
        </p:txBody>
      </p:sp>
      <p:sp>
        <p:nvSpPr>
          <p:cNvPr id="13" name="Shape 11"/>
          <p:cNvSpPr/>
          <p:nvPr/>
        </p:nvSpPr>
        <p:spPr>
          <a:xfrm>
            <a:off x="6751499" y="4911195"/>
            <a:ext cx="499943" cy="499943"/>
          </a:xfrm>
          <a:prstGeom prst="roundRect">
            <a:avLst>
              <a:gd name="adj" fmla="val 13333"/>
            </a:avLst>
          </a:prstGeom>
          <a:solidFill>
            <a:srgbClr val="F6E9D5"/>
          </a:solidFill>
          <a:ln/>
        </p:spPr>
        <p:txBody>
          <a:bodyPr/>
          <a:lstStyle/>
          <a:p>
            <a:endParaRPr lang="fr-FR"/>
          </a:p>
        </p:txBody>
      </p:sp>
      <p:sp>
        <p:nvSpPr>
          <p:cNvPr id="14" name="Text 12"/>
          <p:cNvSpPr/>
          <p:nvPr/>
        </p:nvSpPr>
        <p:spPr>
          <a:xfrm>
            <a:off x="6711078" y="4925186"/>
            <a:ext cx="563642" cy="485952"/>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4</a:t>
            </a:r>
            <a:endParaRPr lang="en-US" sz="2624" dirty="0"/>
          </a:p>
        </p:txBody>
      </p:sp>
      <p:sp>
        <p:nvSpPr>
          <p:cNvPr id="15" name="Text 13"/>
          <p:cNvSpPr/>
          <p:nvPr/>
        </p:nvSpPr>
        <p:spPr>
          <a:xfrm>
            <a:off x="1019366" y="4598689"/>
            <a:ext cx="4375593" cy="694373"/>
          </a:xfrm>
          <a:prstGeom prst="rect">
            <a:avLst/>
          </a:prstGeom>
          <a:noFill/>
          <a:ln/>
        </p:spPr>
        <p:txBody>
          <a:bodyPr wrap="square" rtlCol="0" anchor="t"/>
          <a:lstStyle/>
          <a:p>
            <a:pPr marL="0" indent="0">
              <a:lnSpc>
                <a:spcPts val="2734"/>
              </a:lnSpc>
              <a:buNone/>
            </a:pPr>
            <a:r>
              <a:rPr lang="fr-FR" sz="2187" dirty="0">
                <a:solidFill>
                  <a:srgbClr val="38512F"/>
                </a:solidFill>
                <a:latin typeface="Lora" pitchFamily="34" charset="0"/>
                <a:ea typeface="Lora" pitchFamily="34" charset="-122"/>
                <a:cs typeface="Lora" pitchFamily="34" charset="-120"/>
              </a:rPr>
              <a:t>Opérations de récolte et de post-récolte</a:t>
            </a:r>
            <a:endParaRPr lang="en-US" sz="2187" dirty="0"/>
          </a:p>
        </p:txBody>
      </p:sp>
      <p:pic>
        <p:nvPicPr>
          <p:cNvPr id="18" name="Image 0" descr="preencoded.png">
            <a:extLst>
              <a:ext uri="{FF2B5EF4-FFF2-40B4-BE49-F238E27FC236}">
                <a16:creationId xmlns:a16="http://schemas.microsoft.com/office/drawing/2014/main" id="{3786E840-A17E-710D-D1DB-13862EFF2013}"/>
              </a:ext>
            </a:extLst>
          </p:cNvPr>
          <p:cNvPicPr>
            <a:picLocks noChangeAspect="1"/>
          </p:cNvPicPr>
          <p:nvPr/>
        </p:nvPicPr>
        <p:blipFill>
          <a:blip r:embed="rId3"/>
          <a:stretch>
            <a:fillRect/>
          </a:stretch>
        </p:blipFill>
        <p:spPr>
          <a:xfrm>
            <a:off x="10972800" y="0"/>
            <a:ext cx="3657600" cy="8229600"/>
          </a:xfrm>
          <a:prstGeom prst="rect">
            <a:avLst/>
          </a:prstGeom>
        </p:spPr>
      </p:pic>
      <p:sp>
        <p:nvSpPr>
          <p:cNvPr id="17" name="Shape 3">
            <a:extLst>
              <a:ext uri="{FF2B5EF4-FFF2-40B4-BE49-F238E27FC236}">
                <a16:creationId xmlns:a16="http://schemas.microsoft.com/office/drawing/2014/main" id="{61D15BF6-8395-6865-95A8-C66224061269}"/>
              </a:ext>
            </a:extLst>
          </p:cNvPr>
          <p:cNvSpPr/>
          <p:nvPr/>
        </p:nvSpPr>
        <p:spPr>
          <a:xfrm>
            <a:off x="259712" y="4569086"/>
            <a:ext cx="499943" cy="499943"/>
          </a:xfrm>
          <a:prstGeom prst="roundRect">
            <a:avLst>
              <a:gd name="adj" fmla="val 13333"/>
            </a:avLst>
          </a:prstGeom>
          <a:solidFill>
            <a:srgbClr val="F6E9D5"/>
          </a:solidFill>
          <a:ln/>
        </p:spPr>
        <p:txBody>
          <a:bodyPr/>
          <a:lstStyle/>
          <a:p>
            <a:endParaRPr lang="fr-FR"/>
          </a:p>
        </p:txBody>
      </p:sp>
      <p:sp>
        <p:nvSpPr>
          <p:cNvPr id="19" name="ZoneTexte 18">
            <a:extLst>
              <a:ext uri="{FF2B5EF4-FFF2-40B4-BE49-F238E27FC236}">
                <a16:creationId xmlns:a16="http://schemas.microsoft.com/office/drawing/2014/main" id="{43131BCE-39CD-C8D2-08CB-CFAB41A41A46}"/>
              </a:ext>
            </a:extLst>
          </p:cNvPr>
          <p:cNvSpPr txBox="1"/>
          <p:nvPr/>
        </p:nvSpPr>
        <p:spPr>
          <a:xfrm>
            <a:off x="299479" y="4567760"/>
            <a:ext cx="493396" cy="492443"/>
          </a:xfrm>
          <a:prstGeom prst="rect">
            <a:avLst/>
          </a:prstGeom>
          <a:noFill/>
        </p:spPr>
        <p:txBody>
          <a:bodyPr wrap="square" rtlCol="0">
            <a:spAutoFit/>
          </a:bodyPr>
          <a:lstStyle/>
          <a:p>
            <a:r>
              <a:rPr lang="fr-FR" sz="2600" dirty="0">
                <a:latin typeface="Lora" pitchFamily="2" charset="0"/>
              </a:rPr>
              <a:t>3</a:t>
            </a:r>
          </a:p>
        </p:txBody>
      </p:sp>
      <p:sp>
        <p:nvSpPr>
          <p:cNvPr id="20" name="Text 5">
            <a:extLst>
              <a:ext uri="{FF2B5EF4-FFF2-40B4-BE49-F238E27FC236}">
                <a16:creationId xmlns:a16="http://schemas.microsoft.com/office/drawing/2014/main" id="{035388DE-8BED-06AD-38BD-C416E781C45D}"/>
              </a:ext>
            </a:extLst>
          </p:cNvPr>
          <p:cNvSpPr/>
          <p:nvPr/>
        </p:nvSpPr>
        <p:spPr>
          <a:xfrm>
            <a:off x="7318737" y="4813981"/>
            <a:ext cx="3111899" cy="694373"/>
          </a:xfrm>
          <a:prstGeom prst="rect">
            <a:avLst/>
          </a:prstGeom>
          <a:noFill/>
          <a:ln/>
        </p:spPr>
        <p:txBody>
          <a:bodyPr wrap="square" rtlCol="0" anchor="t"/>
          <a:lstStyle/>
          <a:p>
            <a:pPr marL="0" indent="0">
              <a:lnSpc>
                <a:spcPts val="2734"/>
              </a:lnSpc>
              <a:buNone/>
            </a:pPr>
            <a:r>
              <a:rPr lang="en-US" sz="2187" dirty="0" err="1">
                <a:solidFill>
                  <a:srgbClr val="38512F"/>
                </a:solidFill>
                <a:latin typeface="Lora" pitchFamily="34" charset="0"/>
                <a:ea typeface="Lora" pitchFamily="34" charset="-122"/>
                <a:cs typeface="Lora" pitchFamily="34" charset="-120"/>
              </a:rPr>
              <a:t>Variété</a:t>
            </a:r>
            <a:r>
              <a:rPr lang="en-US" sz="2187" dirty="0">
                <a:solidFill>
                  <a:srgbClr val="38512F"/>
                </a:solidFill>
                <a:latin typeface="Lora" pitchFamily="34" charset="0"/>
                <a:ea typeface="Lora" pitchFamily="34" charset="-122"/>
                <a:cs typeface="Lora" pitchFamily="34" charset="-120"/>
              </a:rPr>
              <a:t> des olives</a:t>
            </a:r>
            <a:endParaRPr lang="en-US" sz="2187" dirty="0"/>
          </a:p>
        </p:txBody>
      </p:sp>
      <p:sp>
        <p:nvSpPr>
          <p:cNvPr id="22" name="ZoneTexte 21">
            <a:extLst>
              <a:ext uri="{FF2B5EF4-FFF2-40B4-BE49-F238E27FC236}">
                <a16:creationId xmlns:a16="http://schemas.microsoft.com/office/drawing/2014/main" id="{BF26FBED-CFA3-6308-E9CC-CE96855FF959}"/>
              </a:ext>
            </a:extLst>
          </p:cNvPr>
          <p:cNvSpPr txBox="1"/>
          <p:nvPr/>
        </p:nvSpPr>
        <p:spPr>
          <a:xfrm>
            <a:off x="404949" y="1672046"/>
            <a:ext cx="8203474" cy="584775"/>
          </a:xfrm>
          <a:prstGeom prst="rect">
            <a:avLst/>
          </a:prstGeom>
          <a:noFill/>
        </p:spPr>
        <p:txBody>
          <a:bodyPr wrap="square" rtlCol="0">
            <a:spAutoFit/>
          </a:bodyPr>
          <a:lstStyle/>
          <a:p>
            <a:r>
              <a:rPr lang="fr-FR" sz="3200" b="1" dirty="0">
                <a:latin typeface="Lora" pitchFamily="2" charset="0"/>
              </a:rPr>
              <a:t>Facteurs déterminants</a:t>
            </a:r>
          </a:p>
        </p:txBody>
      </p:sp>
    </p:spTree>
    <p:extLst>
      <p:ext uri="{BB962C8B-B14F-4D97-AF65-F5344CB8AC3E}">
        <p14:creationId xmlns:p14="http://schemas.microsoft.com/office/powerpoint/2010/main" val="405024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sz="1800" dirty="0"/>
          </a:p>
        </p:txBody>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712589"/>
            <a:ext cx="8862060" cy="694373"/>
          </a:xfrm>
          <a:prstGeom prst="rect">
            <a:avLst/>
          </a:prstGeom>
          <a:noFill/>
          <a:ln/>
        </p:spPr>
        <p:txBody>
          <a:bodyPr wrap="none" rtlCol="0" anchor="t"/>
          <a:lstStyle/>
          <a:p>
            <a:pPr marL="0" indent="0">
              <a:lnSpc>
                <a:spcPts val="5468"/>
              </a:lnSpc>
              <a:buNone/>
            </a:pPr>
            <a:r>
              <a:rPr lang="en-US" sz="2800" dirty="0" err="1">
                <a:solidFill>
                  <a:srgbClr val="38512F"/>
                </a:solidFill>
                <a:latin typeface="Lora" pitchFamily="34" charset="0"/>
                <a:ea typeface="Lora" pitchFamily="34" charset="-122"/>
                <a:cs typeface="Lora" pitchFamily="34" charset="-120"/>
              </a:rPr>
              <a:t>Mesures</a:t>
            </a:r>
            <a:r>
              <a:rPr lang="en-US" sz="2800" dirty="0">
                <a:solidFill>
                  <a:srgbClr val="38512F"/>
                </a:solidFill>
                <a:latin typeface="Lora" pitchFamily="34" charset="0"/>
                <a:ea typeface="Lora" pitchFamily="34" charset="-122"/>
                <a:cs typeface="Lora" pitchFamily="34" charset="-120"/>
              </a:rPr>
              <a:t> </a:t>
            </a:r>
            <a:r>
              <a:rPr lang="en-US" sz="2800" dirty="0" err="1">
                <a:solidFill>
                  <a:srgbClr val="38512F"/>
                </a:solidFill>
                <a:latin typeface="Lora" pitchFamily="34" charset="0"/>
                <a:ea typeface="Lora" pitchFamily="34" charset="-122"/>
                <a:cs typeface="Lora" pitchFamily="34" charset="-120"/>
              </a:rPr>
              <a:t>chimiques</a:t>
            </a:r>
            <a:r>
              <a:rPr lang="en-US" sz="2800" dirty="0">
                <a:solidFill>
                  <a:srgbClr val="38512F"/>
                </a:solidFill>
                <a:latin typeface="Lora" pitchFamily="34" charset="0"/>
                <a:ea typeface="Lora" pitchFamily="34" charset="-122"/>
                <a:cs typeface="Lora" pitchFamily="34" charset="-120"/>
              </a:rPr>
              <a:t>, </a:t>
            </a:r>
            <a:r>
              <a:rPr lang="en-US" sz="2800" dirty="0" err="1">
                <a:solidFill>
                  <a:srgbClr val="38512F"/>
                </a:solidFill>
                <a:latin typeface="Lora" pitchFamily="34" charset="0"/>
                <a:ea typeface="Lora" pitchFamily="34" charset="-122"/>
                <a:cs typeface="Lora" pitchFamily="34" charset="-120"/>
              </a:rPr>
              <a:t>physicochimiques</a:t>
            </a:r>
            <a:r>
              <a:rPr lang="en-US" sz="2800" dirty="0">
                <a:solidFill>
                  <a:srgbClr val="38512F"/>
                </a:solidFill>
                <a:latin typeface="Lora" pitchFamily="34" charset="0"/>
                <a:ea typeface="Lora" pitchFamily="34" charset="-122"/>
                <a:cs typeface="Lora" pitchFamily="34" charset="-120"/>
              </a:rPr>
              <a:t> et </a:t>
            </a:r>
            <a:r>
              <a:rPr lang="en-US" sz="2800" dirty="0" err="1">
                <a:solidFill>
                  <a:srgbClr val="38512F"/>
                </a:solidFill>
                <a:latin typeface="Lora" pitchFamily="34" charset="0"/>
                <a:ea typeface="Lora" pitchFamily="34" charset="-122"/>
                <a:cs typeface="Lora" pitchFamily="34" charset="-120"/>
              </a:rPr>
              <a:t>organoleptiques</a:t>
            </a:r>
            <a:endParaRPr lang="en-US" sz="2800" dirty="0"/>
          </a:p>
        </p:txBody>
      </p:sp>
      <p:sp>
        <p:nvSpPr>
          <p:cNvPr id="6" name="Shape 3"/>
          <p:cNvSpPr/>
          <p:nvPr/>
        </p:nvSpPr>
        <p:spPr>
          <a:xfrm>
            <a:off x="1152644" y="1740218"/>
            <a:ext cx="27742" cy="5776793"/>
          </a:xfrm>
          <a:prstGeom prst="rect">
            <a:avLst/>
          </a:prstGeom>
          <a:solidFill>
            <a:srgbClr val="38512F"/>
          </a:solidFill>
          <a:ln/>
        </p:spPr>
        <p:txBody>
          <a:bodyPr/>
          <a:lstStyle/>
          <a:p>
            <a:endParaRPr lang="fr-FR"/>
          </a:p>
        </p:txBody>
      </p:sp>
      <p:sp>
        <p:nvSpPr>
          <p:cNvPr id="7" name="Shape 4"/>
          <p:cNvSpPr/>
          <p:nvPr/>
        </p:nvSpPr>
        <p:spPr>
          <a:xfrm>
            <a:off x="1152644" y="2736965"/>
            <a:ext cx="777597" cy="27742"/>
          </a:xfrm>
          <a:prstGeom prst="rect">
            <a:avLst/>
          </a:prstGeom>
          <a:solidFill>
            <a:srgbClr val="38512F"/>
          </a:solidFill>
          <a:ln/>
        </p:spPr>
        <p:txBody>
          <a:bodyPr/>
          <a:lstStyle/>
          <a:p>
            <a:endParaRPr lang="fr-FR"/>
          </a:p>
        </p:txBody>
      </p:sp>
      <p:sp>
        <p:nvSpPr>
          <p:cNvPr id="10" name="Text 7"/>
          <p:cNvSpPr/>
          <p:nvPr/>
        </p:nvSpPr>
        <p:spPr>
          <a:xfrm>
            <a:off x="2268217" y="2543238"/>
            <a:ext cx="2221944" cy="347186"/>
          </a:xfrm>
          <a:prstGeom prst="rect">
            <a:avLst/>
          </a:prstGeom>
          <a:noFill/>
          <a:ln/>
        </p:spPr>
        <p:txBody>
          <a:bodyPr wrap="none" rtlCol="0" anchor="t"/>
          <a:lstStyle/>
          <a:p>
            <a:pPr marL="0" indent="0" algn="l">
              <a:lnSpc>
                <a:spcPts val="2734"/>
              </a:lnSpc>
              <a:buNone/>
            </a:pPr>
            <a:r>
              <a:rPr lang="en-US" sz="2600" dirty="0" err="1">
                <a:solidFill>
                  <a:schemeClr val="accent6">
                    <a:lumMod val="75000"/>
                  </a:schemeClr>
                </a:solidFill>
                <a:latin typeface="Lora" pitchFamily="34" charset="0"/>
                <a:ea typeface="Lora" pitchFamily="34" charset="-122"/>
                <a:cs typeface="Lora" pitchFamily="34" charset="-120"/>
              </a:rPr>
              <a:t>Acidité</a:t>
            </a:r>
            <a:r>
              <a:rPr lang="en-US" sz="2600" dirty="0">
                <a:solidFill>
                  <a:schemeClr val="accent6">
                    <a:lumMod val="75000"/>
                  </a:schemeClr>
                </a:solidFill>
                <a:latin typeface="Lora" pitchFamily="34" charset="0"/>
                <a:ea typeface="Lora" pitchFamily="34" charset="-122"/>
                <a:cs typeface="Lora" pitchFamily="34" charset="-120"/>
              </a:rPr>
              <a:t> libre</a:t>
            </a:r>
          </a:p>
        </p:txBody>
      </p:sp>
      <p:sp>
        <p:nvSpPr>
          <p:cNvPr id="15" name="Text 12"/>
          <p:cNvSpPr/>
          <p:nvPr/>
        </p:nvSpPr>
        <p:spPr>
          <a:xfrm>
            <a:off x="2257861" y="3335855"/>
            <a:ext cx="2221944" cy="347186"/>
          </a:xfrm>
          <a:prstGeom prst="rect">
            <a:avLst/>
          </a:prstGeom>
          <a:noFill/>
          <a:ln/>
        </p:spPr>
        <p:txBody>
          <a:bodyPr wrap="none" rtlCol="0" anchor="t"/>
          <a:lstStyle/>
          <a:p>
            <a:pPr marL="0" indent="0" algn="l">
              <a:lnSpc>
                <a:spcPts val="2734"/>
              </a:lnSpc>
              <a:buNone/>
            </a:pPr>
            <a:r>
              <a:rPr lang="en-US" sz="2600" dirty="0" err="1">
                <a:solidFill>
                  <a:schemeClr val="accent6">
                    <a:lumMod val="75000"/>
                  </a:schemeClr>
                </a:solidFill>
                <a:latin typeface="Lora" pitchFamily="34" charset="0"/>
                <a:ea typeface="Lora" pitchFamily="34" charset="-122"/>
                <a:cs typeface="Lora" pitchFamily="34" charset="-120"/>
              </a:rPr>
              <a:t>Indice</a:t>
            </a:r>
            <a:r>
              <a:rPr lang="en-US" sz="2187" dirty="0">
                <a:solidFill>
                  <a:schemeClr val="accent6">
                    <a:lumMod val="75000"/>
                  </a:schemeClr>
                </a:solidFill>
                <a:latin typeface="Lora" pitchFamily="34" charset="0"/>
                <a:ea typeface="Lora" pitchFamily="34" charset="-122"/>
                <a:cs typeface="Lora" pitchFamily="34" charset="-120"/>
              </a:rPr>
              <a:t> de </a:t>
            </a:r>
            <a:r>
              <a:rPr lang="en-US" sz="2187" dirty="0" err="1">
                <a:solidFill>
                  <a:schemeClr val="accent6">
                    <a:lumMod val="75000"/>
                  </a:schemeClr>
                </a:solidFill>
                <a:latin typeface="Lora" pitchFamily="34" charset="0"/>
                <a:ea typeface="Lora" pitchFamily="34" charset="-122"/>
                <a:cs typeface="Lora" pitchFamily="34" charset="-120"/>
              </a:rPr>
              <a:t>peroxyde</a:t>
            </a:r>
            <a:endParaRPr lang="en-US" sz="2187" dirty="0">
              <a:solidFill>
                <a:schemeClr val="accent6">
                  <a:lumMod val="75000"/>
                </a:schemeClr>
              </a:solidFill>
            </a:endParaRPr>
          </a:p>
        </p:txBody>
      </p:sp>
      <p:sp>
        <p:nvSpPr>
          <p:cNvPr id="17" name="Shape 14"/>
          <p:cNvSpPr/>
          <p:nvPr/>
        </p:nvSpPr>
        <p:spPr>
          <a:xfrm>
            <a:off x="1172198" y="3669170"/>
            <a:ext cx="777597" cy="27742"/>
          </a:xfrm>
          <a:prstGeom prst="rect">
            <a:avLst/>
          </a:prstGeom>
          <a:solidFill>
            <a:srgbClr val="38512F"/>
          </a:solidFill>
          <a:ln/>
        </p:spPr>
        <p:txBody>
          <a:bodyPr/>
          <a:lstStyle/>
          <a:p>
            <a:endParaRPr lang="fr-FR"/>
          </a:p>
        </p:txBody>
      </p:sp>
      <p:sp>
        <p:nvSpPr>
          <p:cNvPr id="20" name="Text 17"/>
          <p:cNvSpPr/>
          <p:nvPr/>
        </p:nvSpPr>
        <p:spPr>
          <a:xfrm>
            <a:off x="2163325" y="4345225"/>
            <a:ext cx="2316480" cy="347186"/>
          </a:xfrm>
          <a:prstGeom prst="rect">
            <a:avLst/>
          </a:prstGeom>
          <a:noFill/>
          <a:ln/>
        </p:spPr>
        <p:txBody>
          <a:bodyPr wrap="none" rtlCol="0" anchor="t"/>
          <a:lstStyle/>
          <a:p>
            <a:pPr marL="0" indent="0" algn="l">
              <a:lnSpc>
                <a:spcPts val="2734"/>
              </a:lnSpc>
              <a:buNone/>
            </a:pPr>
            <a:r>
              <a:rPr lang="fr-FR" sz="2600" dirty="0">
                <a:solidFill>
                  <a:schemeClr val="accent6">
                    <a:lumMod val="75000"/>
                  </a:schemeClr>
                </a:solidFill>
                <a:latin typeface="Lora" pitchFamily="34" charset="0"/>
                <a:ea typeface="Lora" pitchFamily="34" charset="-122"/>
                <a:cs typeface="Lora" pitchFamily="34" charset="-120"/>
              </a:rPr>
              <a:t>Les valeurs de l’absorbance spécifiques dans l’ultraviolet</a:t>
            </a:r>
          </a:p>
        </p:txBody>
      </p:sp>
      <p:sp>
        <p:nvSpPr>
          <p:cNvPr id="23" name="ZoneTexte 22">
            <a:extLst>
              <a:ext uri="{FF2B5EF4-FFF2-40B4-BE49-F238E27FC236}">
                <a16:creationId xmlns:a16="http://schemas.microsoft.com/office/drawing/2014/main" id="{1FFBD55E-39F4-4ACC-BAFB-7644AB74F2BA}"/>
              </a:ext>
            </a:extLst>
          </p:cNvPr>
          <p:cNvSpPr txBox="1"/>
          <p:nvPr/>
        </p:nvSpPr>
        <p:spPr>
          <a:xfrm>
            <a:off x="2194024" y="5202744"/>
            <a:ext cx="4763551" cy="769441"/>
          </a:xfrm>
          <a:prstGeom prst="rect">
            <a:avLst/>
          </a:prstGeom>
          <a:noFill/>
        </p:spPr>
        <p:txBody>
          <a:bodyPr wrap="square" rtlCol="0">
            <a:spAutoFit/>
          </a:bodyPr>
          <a:lstStyle/>
          <a:p>
            <a:r>
              <a:rPr lang="fr-FR" sz="2600" dirty="0">
                <a:solidFill>
                  <a:schemeClr val="accent6">
                    <a:lumMod val="75000"/>
                  </a:schemeClr>
                </a:solidFill>
                <a:latin typeface="Lora" pitchFamily="2" charset="0"/>
              </a:rPr>
              <a:t>Le contenu en éthyle -esters</a:t>
            </a:r>
          </a:p>
          <a:p>
            <a:endParaRPr lang="fr-FR" dirty="0"/>
          </a:p>
        </p:txBody>
      </p:sp>
      <p:sp>
        <p:nvSpPr>
          <p:cNvPr id="24" name="ZoneTexte 23">
            <a:extLst>
              <a:ext uri="{FF2B5EF4-FFF2-40B4-BE49-F238E27FC236}">
                <a16:creationId xmlns:a16="http://schemas.microsoft.com/office/drawing/2014/main" id="{F4AD788E-3795-901E-66FB-8E961A85EC4A}"/>
              </a:ext>
            </a:extLst>
          </p:cNvPr>
          <p:cNvSpPr txBox="1"/>
          <p:nvPr/>
        </p:nvSpPr>
        <p:spPr>
          <a:xfrm>
            <a:off x="2221766" y="6009160"/>
            <a:ext cx="4735809" cy="769441"/>
          </a:xfrm>
          <a:prstGeom prst="rect">
            <a:avLst/>
          </a:prstGeom>
          <a:noFill/>
        </p:spPr>
        <p:txBody>
          <a:bodyPr wrap="square" rtlCol="0">
            <a:spAutoFit/>
          </a:bodyPr>
          <a:lstStyle/>
          <a:p>
            <a:r>
              <a:rPr lang="fr-FR" sz="2600" dirty="0">
                <a:solidFill>
                  <a:schemeClr val="accent6">
                    <a:lumMod val="75000"/>
                  </a:schemeClr>
                </a:solidFill>
                <a:latin typeface="Lora" pitchFamily="2" charset="0"/>
              </a:rPr>
              <a:t>L’évaluation organoleptique</a:t>
            </a:r>
          </a:p>
          <a:p>
            <a:endParaRPr lang="fr-FR" dirty="0"/>
          </a:p>
        </p:txBody>
      </p:sp>
      <p:sp>
        <p:nvSpPr>
          <p:cNvPr id="25" name="Shape 14">
            <a:extLst>
              <a:ext uri="{FF2B5EF4-FFF2-40B4-BE49-F238E27FC236}">
                <a16:creationId xmlns:a16="http://schemas.microsoft.com/office/drawing/2014/main" id="{8A8F3E58-003D-3CC2-6A12-D283B266BAA9}"/>
              </a:ext>
            </a:extLst>
          </p:cNvPr>
          <p:cNvSpPr/>
          <p:nvPr/>
        </p:nvSpPr>
        <p:spPr>
          <a:xfrm>
            <a:off x="1180386" y="4504947"/>
            <a:ext cx="777597" cy="27742"/>
          </a:xfrm>
          <a:prstGeom prst="rect">
            <a:avLst/>
          </a:prstGeom>
          <a:solidFill>
            <a:srgbClr val="38512F"/>
          </a:solidFill>
          <a:ln/>
        </p:spPr>
        <p:txBody>
          <a:bodyPr/>
          <a:lstStyle/>
          <a:p>
            <a:endParaRPr lang="fr-FR"/>
          </a:p>
        </p:txBody>
      </p:sp>
      <p:sp>
        <p:nvSpPr>
          <p:cNvPr id="26" name="Shape 14">
            <a:extLst>
              <a:ext uri="{FF2B5EF4-FFF2-40B4-BE49-F238E27FC236}">
                <a16:creationId xmlns:a16="http://schemas.microsoft.com/office/drawing/2014/main" id="{F8794740-93CF-634B-BA07-E4048EA2C91F}"/>
              </a:ext>
            </a:extLst>
          </p:cNvPr>
          <p:cNvSpPr/>
          <p:nvPr/>
        </p:nvSpPr>
        <p:spPr>
          <a:xfrm>
            <a:off x="1152643" y="5412317"/>
            <a:ext cx="777597" cy="27742"/>
          </a:xfrm>
          <a:prstGeom prst="rect">
            <a:avLst/>
          </a:prstGeom>
          <a:solidFill>
            <a:srgbClr val="38512F"/>
          </a:solidFill>
          <a:ln/>
        </p:spPr>
        <p:txBody>
          <a:bodyPr/>
          <a:lstStyle/>
          <a:p>
            <a:endParaRPr lang="fr-FR"/>
          </a:p>
        </p:txBody>
      </p:sp>
      <p:sp>
        <p:nvSpPr>
          <p:cNvPr id="27" name="Shape 14">
            <a:extLst>
              <a:ext uri="{FF2B5EF4-FFF2-40B4-BE49-F238E27FC236}">
                <a16:creationId xmlns:a16="http://schemas.microsoft.com/office/drawing/2014/main" id="{29D40D76-C4DC-C277-40D2-5E0F13392197}"/>
              </a:ext>
            </a:extLst>
          </p:cNvPr>
          <p:cNvSpPr/>
          <p:nvPr/>
        </p:nvSpPr>
        <p:spPr>
          <a:xfrm>
            <a:off x="1152642" y="6235161"/>
            <a:ext cx="777597" cy="27742"/>
          </a:xfrm>
          <a:prstGeom prst="rect">
            <a:avLst/>
          </a:prstGeom>
          <a:solidFill>
            <a:srgbClr val="38512F"/>
          </a:solidFill>
          <a:ln/>
        </p:spPr>
        <p:txBody>
          <a:bodyPr/>
          <a:lstStyle/>
          <a:p>
            <a:endParaRPr lang="fr-FR"/>
          </a:p>
        </p:txBody>
      </p:sp>
      <p:sp>
        <p:nvSpPr>
          <p:cNvPr id="9" name="ZoneTexte 8">
            <a:extLst>
              <a:ext uri="{FF2B5EF4-FFF2-40B4-BE49-F238E27FC236}">
                <a16:creationId xmlns:a16="http://schemas.microsoft.com/office/drawing/2014/main" id="{010DD78F-725E-BC06-5951-B803E3842925}"/>
              </a:ext>
            </a:extLst>
          </p:cNvPr>
          <p:cNvSpPr txBox="1"/>
          <p:nvPr/>
        </p:nvSpPr>
        <p:spPr>
          <a:xfrm>
            <a:off x="2194024" y="6861548"/>
            <a:ext cx="4735809" cy="769441"/>
          </a:xfrm>
          <a:prstGeom prst="rect">
            <a:avLst/>
          </a:prstGeom>
          <a:noFill/>
        </p:spPr>
        <p:txBody>
          <a:bodyPr wrap="square" rtlCol="0">
            <a:spAutoFit/>
          </a:bodyPr>
          <a:lstStyle/>
          <a:p>
            <a:r>
              <a:rPr lang="fr-FR" sz="2600" dirty="0">
                <a:solidFill>
                  <a:schemeClr val="accent6">
                    <a:lumMod val="75000"/>
                  </a:schemeClr>
                </a:solidFill>
                <a:latin typeface="Lora" pitchFamily="2" charset="0"/>
              </a:rPr>
              <a:t>Le contenu en antioxydants</a:t>
            </a:r>
          </a:p>
          <a:p>
            <a:endParaRPr lang="fr-FR" dirty="0"/>
          </a:p>
        </p:txBody>
      </p:sp>
      <p:sp>
        <p:nvSpPr>
          <p:cNvPr id="11" name="Shape 14">
            <a:extLst>
              <a:ext uri="{FF2B5EF4-FFF2-40B4-BE49-F238E27FC236}">
                <a16:creationId xmlns:a16="http://schemas.microsoft.com/office/drawing/2014/main" id="{EBD690BC-7D8C-4821-9071-6EC6A4F52AC7}"/>
              </a:ext>
            </a:extLst>
          </p:cNvPr>
          <p:cNvSpPr/>
          <p:nvPr/>
        </p:nvSpPr>
        <p:spPr>
          <a:xfrm>
            <a:off x="1184635" y="7127722"/>
            <a:ext cx="777597" cy="27742"/>
          </a:xfrm>
          <a:prstGeom prst="rect">
            <a:avLst/>
          </a:prstGeom>
          <a:solidFill>
            <a:srgbClr val="38512F"/>
          </a:solidFill>
          <a:ln/>
        </p:spPr>
        <p:txBody>
          <a:bodyPr/>
          <a:lstStyle/>
          <a:p>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fr-FR" sz="3600" dirty="0">
                <a:solidFill>
                  <a:srgbClr val="38512F"/>
                </a:solidFill>
                <a:latin typeface="Lora" pitchFamily="34" charset="0"/>
                <a:ea typeface="Lora" pitchFamily="34" charset="-122"/>
                <a:cs typeface="Lora" pitchFamily="34" charset="-120"/>
              </a:rPr>
              <a:t>Acidité libre exprimée en % d’acide oléique</a:t>
            </a: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5" name="ZoneTexte 4">
            <a:extLst>
              <a:ext uri="{FF2B5EF4-FFF2-40B4-BE49-F238E27FC236}">
                <a16:creationId xmlns:a16="http://schemas.microsoft.com/office/drawing/2014/main" id="{50C98FC6-99FE-D001-8866-7A7D14773828}"/>
              </a:ext>
            </a:extLst>
          </p:cNvPr>
          <p:cNvSpPr txBox="1"/>
          <p:nvPr/>
        </p:nvSpPr>
        <p:spPr>
          <a:xfrm>
            <a:off x="222299" y="2687680"/>
            <a:ext cx="11011757" cy="830997"/>
          </a:xfrm>
          <a:prstGeom prst="rect">
            <a:avLst/>
          </a:prstGeom>
          <a:noFill/>
        </p:spPr>
        <p:txBody>
          <a:bodyPr wrap="square" rtlCol="0">
            <a:spAutoFit/>
          </a:bodyPr>
          <a:lstStyle/>
          <a:p>
            <a:r>
              <a:rPr lang="fr-FR" sz="2400" dirty="0">
                <a:latin typeface="Lora" pitchFamily="2" charset="0"/>
              </a:rPr>
              <a:t>L’huile d’olive est constituée en majeure partie par les triacylglycérols </a:t>
            </a:r>
          </a:p>
          <a:p>
            <a:r>
              <a:rPr lang="fr-FR" sz="2400" dirty="0">
                <a:latin typeface="Lora" pitchFamily="2" charset="0"/>
              </a:rPr>
              <a:t>(98-99%) et une petite partie d’acides gras libres</a:t>
            </a:r>
          </a:p>
        </p:txBody>
      </p:sp>
      <p:sp>
        <p:nvSpPr>
          <p:cNvPr id="7" name="ZoneTexte 6">
            <a:extLst>
              <a:ext uri="{FF2B5EF4-FFF2-40B4-BE49-F238E27FC236}">
                <a16:creationId xmlns:a16="http://schemas.microsoft.com/office/drawing/2014/main" id="{BD45DE63-D64F-AB00-101E-D0A758CCDBF7}"/>
              </a:ext>
            </a:extLst>
          </p:cNvPr>
          <p:cNvSpPr txBox="1"/>
          <p:nvPr/>
        </p:nvSpPr>
        <p:spPr>
          <a:xfrm>
            <a:off x="2385050" y="5698215"/>
            <a:ext cx="8712926" cy="954107"/>
          </a:xfrm>
          <a:prstGeom prst="rect">
            <a:avLst/>
          </a:prstGeom>
          <a:noFill/>
        </p:spPr>
        <p:txBody>
          <a:bodyPr wrap="square">
            <a:spAutoFit/>
          </a:bodyPr>
          <a:lstStyle/>
          <a:p>
            <a:r>
              <a:rPr lang="fr-FR" sz="2800" b="1" dirty="0">
                <a:solidFill>
                  <a:schemeClr val="accent6">
                    <a:lumMod val="75000"/>
                  </a:schemeClr>
                </a:solidFill>
                <a:latin typeface="Lora" pitchFamily="2" charset="0"/>
              </a:rPr>
              <a:t>Ce paramètre renseigne sur l’état de dégradation de l’huile</a:t>
            </a:r>
          </a:p>
        </p:txBody>
      </p:sp>
      <p:sp>
        <p:nvSpPr>
          <p:cNvPr id="8" name="Flèche : courbe vers la droite 7">
            <a:extLst>
              <a:ext uri="{FF2B5EF4-FFF2-40B4-BE49-F238E27FC236}">
                <a16:creationId xmlns:a16="http://schemas.microsoft.com/office/drawing/2014/main" id="{D9D03978-F48E-0503-8FA0-5B9F3AE9D170}"/>
              </a:ext>
            </a:extLst>
          </p:cNvPr>
          <p:cNvSpPr/>
          <p:nvPr/>
        </p:nvSpPr>
        <p:spPr>
          <a:xfrm rot="18635600">
            <a:off x="953758" y="3659997"/>
            <a:ext cx="809638" cy="2339481"/>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04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4000" dirty="0" err="1">
                <a:solidFill>
                  <a:srgbClr val="38512F"/>
                </a:solidFill>
                <a:latin typeface="Lora" pitchFamily="34" charset="0"/>
                <a:ea typeface="Lora" pitchFamily="34" charset="-122"/>
                <a:cs typeface="Lora" pitchFamily="34" charset="-120"/>
              </a:rPr>
              <a:t>Acidité</a:t>
            </a:r>
            <a:r>
              <a:rPr lang="en-US" sz="4000" dirty="0">
                <a:solidFill>
                  <a:srgbClr val="38512F"/>
                </a:solidFill>
                <a:latin typeface="Lora" pitchFamily="34" charset="0"/>
                <a:ea typeface="Lora" pitchFamily="34" charset="-122"/>
                <a:cs typeface="Lora" pitchFamily="34" charset="-120"/>
              </a:rPr>
              <a:t> libre </a:t>
            </a:r>
            <a:r>
              <a:rPr lang="en-US" sz="4000" dirty="0" err="1">
                <a:solidFill>
                  <a:srgbClr val="38512F"/>
                </a:solidFill>
                <a:latin typeface="Lora" pitchFamily="34" charset="0"/>
                <a:ea typeface="Lora" pitchFamily="34" charset="-122"/>
                <a:cs typeface="Lora" pitchFamily="34" charset="-120"/>
              </a:rPr>
              <a:t>exprimée</a:t>
            </a:r>
            <a:r>
              <a:rPr lang="en-US" sz="4000" dirty="0">
                <a:solidFill>
                  <a:srgbClr val="38512F"/>
                </a:solidFill>
                <a:latin typeface="Lora" pitchFamily="34" charset="0"/>
                <a:ea typeface="Lora" pitchFamily="34" charset="-122"/>
                <a:cs typeface="Lora" pitchFamily="34" charset="-120"/>
              </a:rPr>
              <a:t> </a:t>
            </a:r>
            <a:r>
              <a:rPr lang="en-US" sz="4000" dirty="0" err="1">
                <a:solidFill>
                  <a:srgbClr val="38512F"/>
                </a:solidFill>
                <a:latin typeface="Lora" pitchFamily="34" charset="0"/>
                <a:ea typeface="Lora" pitchFamily="34" charset="-122"/>
                <a:cs typeface="Lora" pitchFamily="34" charset="-120"/>
              </a:rPr>
              <a:t>en</a:t>
            </a:r>
            <a:r>
              <a:rPr lang="en-US" sz="4000" dirty="0">
                <a:solidFill>
                  <a:srgbClr val="38512F"/>
                </a:solidFill>
                <a:latin typeface="Lora" pitchFamily="34" charset="0"/>
                <a:ea typeface="Lora" pitchFamily="34" charset="-122"/>
                <a:cs typeface="Lora" pitchFamily="34" charset="-120"/>
              </a:rPr>
              <a:t> % </a:t>
            </a:r>
            <a:r>
              <a:rPr lang="en-US" sz="4000" dirty="0" err="1">
                <a:solidFill>
                  <a:srgbClr val="38512F"/>
                </a:solidFill>
                <a:latin typeface="Lora" pitchFamily="34" charset="0"/>
                <a:ea typeface="Lora" pitchFamily="34" charset="-122"/>
                <a:cs typeface="Lora" pitchFamily="34" charset="-120"/>
              </a:rPr>
              <a:t>d’acide</a:t>
            </a:r>
            <a:r>
              <a:rPr lang="en-US" sz="4000" dirty="0">
                <a:solidFill>
                  <a:srgbClr val="38512F"/>
                </a:solidFill>
                <a:latin typeface="Lora" pitchFamily="34" charset="0"/>
                <a:ea typeface="Lora" pitchFamily="34" charset="-122"/>
                <a:cs typeface="Lora" pitchFamily="34" charset="-120"/>
              </a:rPr>
              <a:t> </a:t>
            </a:r>
            <a:r>
              <a:rPr lang="en-US" sz="4000" dirty="0" err="1">
                <a:solidFill>
                  <a:srgbClr val="38512F"/>
                </a:solidFill>
                <a:latin typeface="Lora" pitchFamily="34" charset="0"/>
                <a:ea typeface="Lora" pitchFamily="34" charset="-122"/>
                <a:cs typeface="Lora" pitchFamily="34" charset="-120"/>
              </a:rPr>
              <a:t>oléique</a:t>
            </a:r>
            <a:endParaRPr lang="en-US" sz="40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pic>
        <p:nvPicPr>
          <p:cNvPr id="5" name="Espace réservé du contenu 3">
            <a:extLst>
              <a:ext uri="{FF2B5EF4-FFF2-40B4-BE49-F238E27FC236}">
                <a16:creationId xmlns:a16="http://schemas.microsoft.com/office/drawing/2014/main" id="{AA11C2E5-C188-9102-F663-B1E2CCD3700A}"/>
              </a:ext>
            </a:extLst>
          </p:cNvPr>
          <p:cNvPicPr>
            <a:picLocks noChangeAspect="1"/>
          </p:cNvPicPr>
          <p:nvPr/>
        </p:nvPicPr>
        <p:blipFill>
          <a:blip r:embed="rId4"/>
          <a:stretch>
            <a:fillRect/>
          </a:stretch>
        </p:blipFill>
        <p:spPr>
          <a:xfrm>
            <a:off x="638587" y="1446663"/>
            <a:ext cx="9119562" cy="6141492"/>
          </a:xfrm>
          <a:prstGeom prst="rect">
            <a:avLst/>
          </a:prstGeom>
        </p:spPr>
      </p:pic>
    </p:spTree>
    <p:extLst>
      <p:ext uri="{BB962C8B-B14F-4D97-AF65-F5344CB8AC3E}">
        <p14:creationId xmlns:p14="http://schemas.microsoft.com/office/powerpoint/2010/main" val="314174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4000" dirty="0" err="1">
                <a:solidFill>
                  <a:srgbClr val="38512F"/>
                </a:solidFill>
                <a:latin typeface="Lora" pitchFamily="34" charset="0"/>
                <a:ea typeface="Lora" pitchFamily="34" charset="-122"/>
                <a:cs typeface="Lora" pitchFamily="34" charset="-120"/>
              </a:rPr>
              <a:t>Acidité</a:t>
            </a:r>
            <a:r>
              <a:rPr lang="en-US" sz="4000" dirty="0">
                <a:solidFill>
                  <a:srgbClr val="38512F"/>
                </a:solidFill>
                <a:latin typeface="Lora" pitchFamily="34" charset="0"/>
                <a:ea typeface="Lora" pitchFamily="34" charset="-122"/>
                <a:cs typeface="Lora" pitchFamily="34" charset="-120"/>
              </a:rPr>
              <a:t> libre </a:t>
            </a:r>
            <a:r>
              <a:rPr lang="en-US" sz="4000" dirty="0" err="1">
                <a:solidFill>
                  <a:srgbClr val="38512F"/>
                </a:solidFill>
                <a:latin typeface="Lora" pitchFamily="34" charset="0"/>
                <a:ea typeface="Lora" pitchFamily="34" charset="-122"/>
                <a:cs typeface="Lora" pitchFamily="34" charset="-120"/>
              </a:rPr>
              <a:t>exprimée</a:t>
            </a:r>
            <a:r>
              <a:rPr lang="en-US" sz="4000" dirty="0">
                <a:solidFill>
                  <a:srgbClr val="38512F"/>
                </a:solidFill>
                <a:latin typeface="Lora" pitchFamily="34" charset="0"/>
                <a:ea typeface="Lora" pitchFamily="34" charset="-122"/>
                <a:cs typeface="Lora" pitchFamily="34" charset="-120"/>
              </a:rPr>
              <a:t> </a:t>
            </a:r>
            <a:r>
              <a:rPr lang="en-US" sz="4000" dirty="0" err="1">
                <a:solidFill>
                  <a:srgbClr val="38512F"/>
                </a:solidFill>
                <a:latin typeface="Lora" pitchFamily="34" charset="0"/>
                <a:ea typeface="Lora" pitchFamily="34" charset="-122"/>
                <a:cs typeface="Lora" pitchFamily="34" charset="-120"/>
              </a:rPr>
              <a:t>en</a:t>
            </a:r>
            <a:r>
              <a:rPr lang="en-US" sz="4000" dirty="0">
                <a:solidFill>
                  <a:srgbClr val="38512F"/>
                </a:solidFill>
                <a:latin typeface="Lora" pitchFamily="34" charset="0"/>
                <a:ea typeface="Lora" pitchFamily="34" charset="-122"/>
                <a:cs typeface="Lora" pitchFamily="34" charset="-120"/>
              </a:rPr>
              <a:t> % </a:t>
            </a:r>
            <a:r>
              <a:rPr lang="en-US" sz="4000" dirty="0" err="1">
                <a:solidFill>
                  <a:srgbClr val="38512F"/>
                </a:solidFill>
                <a:latin typeface="Lora" pitchFamily="34" charset="0"/>
                <a:ea typeface="Lora" pitchFamily="34" charset="-122"/>
                <a:cs typeface="Lora" pitchFamily="34" charset="-120"/>
              </a:rPr>
              <a:t>d’acide</a:t>
            </a:r>
            <a:r>
              <a:rPr lang="en-US" sz="4000" dirty="0">
                <a:solidFill>
                  <a:srgbClr val="38512F"/>
                </a:solidFill>
                <a:latin typeface="Lora" pitchFamily="34" charset="0"/>
                <a:ea typeface="Lora" pitchFamily="34" charset="-122"/>
                <a:cs typeface="Lora" pitchFamily="34" charset="-120"/>
              </a:rPr>
              <a:t> </a:t>
            </a:r>
            <a:r>
              <a:rPr lang="en-US" sz="4000" dirty="0" err="1">
                <a:solidFill>
                  <a:srgbClr val="38512F"/>
                </a:solidFill>
                <a:latin typeface="Lora" pitchFamily="34" charset="0"/>
                <a:ea typeface="Lora" pitchFamily="34" charset="-122"/>
                <a:cs typeface="Lora" pitchFamily="34" charset="-120"/>
              </a:rPr>
              <a:t>oléique</a:t>
            </a:r>
            <a:endParaRPr lang="en-US" sz="40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pic>
        <p:nvPicPr>
          <p:cNvPr id="6" name="Picture 2" descr="Une image contenant texte, capture d’écran, Police, ligne&#10;&#10;Description générée automatiquement">
            <a:extLst>
              <a:ext uri="{FF2B5EF4-FFF2-40B4-BE49-F238E27FC236}">
                <a16:creationId xmlns:a16="http://schemas.microsoft.com/office/drawing/2014/main" id="{1ADC02B3-3C30-70F7-1184-E4C75AC1B93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6624" y="1869743"/>
            <a:ext cx="8965639" cy="514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1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3600" dirty="0">
                <a:solidFill>
                  <a:srgbClr val="38512F"/>
                </a:solidFill>
                <a:latin typeface="Lora" pitchFamily="34" charset="0"/>
                <a:ea typeface="Lora" pitchFamily="34" charset="-122"/>
                <a:cs typeface="Lora" pitchFamily="34" charset="-120"/>
              </a:rPr>
              <a:t>Processus de creation des </a:t>
            </a:r>
            <a:r>
              <a:rPr lang="en-US" sz="3600" dirty="0" err="1">
                <a:solidFill>
                  <a:srgbClr val="38512F"/>
                </a:solidFill>
                <a:latin typeface="Lora" pitchFamily="34" charset="0"/>
                <a:ea typeface="Lora" pitchFamily="34" charset="-122"/>
                <a:cs typeface="Lora" pitchFamily="34" charset="-120"/>
              </a:rPr>
              <a:t>acides</a:t>
            </a:r>
            <a:r>
              <a:rPr lang="en-US" sz="3600" dirty="0">
                <a:solidFill>
                  <a:srgbClr val="38512F"/>
                </a:solidFill>
                <a:latin typeface="Lora" pitchFamily="34" charset="0"/>
                <a:ea typeface="Lora" pitchFamily="34" charset="-122"/>
                <a:cs typeface="Lora" pitchFamily="34" charset="-120"/>
              </a:rPr>
              <a:t> gras </a:t>
            </a:r>
            <a:r>
              <a:rPr lang="en-US" sz="3600" dirty="0" err="1">
                <a:solidFill>
                  <a:srgbClr val="38512F"/>
                </a:solidFill>
                <a:latin typeface="Lora" pitchFamily="34" charset="0"/>
                <a:ea typeface="Lora" pitchFamily="34" charset="-122"/>
                <a:cs typeface="Lora" pitchFamily="34" charset="-120"/>
              </a:rPr>
              <a:t>libres</a:t>
            </a:r>
            <a:endParaRPr lang="en-US" sz="36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7" name="Rectangle 6">
            <a:extLst>
              <a:ext uri="{FF2B5EF4-FFF2-40B4-BE49-F238E27FC236}">
                <a16:creationId xmlns:a16="http://schemas.microsoft.com/office/drawing/2014/main" id="{B32F713C-A234-E4CE-0EBA-70C361D4744C}"/>
              </a:ext>
            </a:extLst>
          </p:cNvPr>
          <p:cNvSpPr/>
          <p:nvPr/>
        </p:nvSpPr>
        <p:spPr>
          <a:xfrm>
            <a:off x="1925985" y="3595510"/>
            <a:ext cx="8477117" cy="8276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dirty="0">
                <a:latin typeface="Lora" pitchFamily="2" charset="0"/>
              </a:rPr>
              <a:t>Favorisée si l’olive a subi des lésions cellulaires et par une hausse de la température (30à 35° c)</a:t>
            </a:r>
          </a:p>
          <a:p>
            <a:endParaRPr lang="fr-FR" sz="2000" dirty="0">
              <a:latin typeface="Lora" pitchFamily="2" charset="0"/>
            </a:endParaRPr>
          </a:p>
        </p:txBody>
      </p:sp>
      <p:sp>
        <p:nvSpPr>
          <p:cNvPr id="8" name="Rectangle 7">
            <a:extLst>
              <a:ext uri="{FF2B5EF4-FFF2-40B4-BE49-F238E27FC236}">
                <a16:creationId xmlns:a16="http://schemas.microsoft.com/office/drawing/2014/main" id="{54180FC7-635B-BFBC-4C16-16630FE5BD7A}"/>
              </a:ext>
            </a:extLst>
          </p:cNvPr>
          <p:cNvSpPr/>
          <p:nvPr/>
        </p:nvSpPr>
        <p:spPr>
          <a:xfrm>
            <a:off x="3140765" y="5565914"/>
            <a:ext cx="7262337" cy="11976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dirty="0">
                <a:latin typeface="Lora" pitchFamily="2" charset="0"/>
              </a:rPr>
              <a:t>Par voie mécanique ou en présence de parasites(</a:t>
            </a:r>
            <a:r>
              <a:rPr lang="fr-FR" sz="2000" dirty="0" err="1">
                <a:latin typeface="Lora" pitchFamily="2" charset="0"/>
              </a:rPr>
              <a:t>bactocera</a:t>
            </a:r>
            <a:r>
              <a:rPr lang="fr-FR" sz="2000" dirty="0">
                <a:latin typeface="Lora" pitchFamily="2" charset="0"/>
              </a:rPr>
              <a:t> </a:t>
            </a:r>
            <a:r>
              <a:rPr lang="fr-FR" sz="2000" dirty="0" err="1">
                <a:latin typeface="Lora" pitchFamily="2" charset="0"/>
              </a:rPr>
              <a:t>olea</a:t>
            </a:r>
            <a:r>
              <a:rPr lang="fr-FR" sz="2000" dirty="0">
                <a:latin typeface="Lora" pitchFamily="2" charset="0"/>
              </a:rPr>
              <a:t>, mouche de l’olivier)</a:t>
            </a:r>
          </a:p>
        </p:txBody>
      </p:sp>
      <p:sp>
        <p:nvSpPr>
          <p:cNvPr id="10" name="Rectangle 9">
            <a:extLst>
              <a:ext uri="{FF2B5EF4-FFF2-40B4-BE49-F238E27FC236}">
                <a16:creationId xmlns:a16="http://schemas.microsoft.com/office/drawing/2014/main" id="{BA5CDA4B-1703-BFA7-1ECB-6E441D221EA0}"/>
              </a:ext>
            </a:extLst>
          </p:cNvPr>
          <p:cNvSpPr/>
          <p:nvPr/>
        </p:nvSpPr>
        <p:spPr>
          <a:xfrm>
            <a:off x="251792" y="1231402"/>
            <a:ext cx="10151310" cy="1339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b="1" dirty="0">
                <a:latin typeface="Lora" pitchFamily="2" charset="0"/>
              </a:rPr>
              <a:t>La dégradation des triglycérides en acides gras libres est effectuée en présence d’eau, par une enzyme spécifique: la lipase qui se trouve dans l’olive</a:t>
            </a:r>
          </a:p>
        </p:txBody>
      </p:sp>
      <p:sp>
        <p:nvSpPr>
          <p:cNvPr id="11" name="Flèche : courbe vers la droite 10">
            <a:extLst>
              <a:ext uri="{FF2B5EF4-FFF2-40B4-BE49-F238E27FC236}">
                <a16:creationId xmlns:a16="http://schemas.microsoft.com/office/drawing/2014/main" id="{9543C0A5-17F9-9CD5-150F-C636F88B70D6}"/>
              </a:ext>
            </a:extLst>
          </p:cNvPr>
          <p:cNvSpPr/>
          <p:nvPr/>
        </p:nvSpPr>
        <p:spPr>
          <a:xfrm rot="18635600">
            <a:off x="531888" y="2739908"/>
            <a:ext cx="701888" cy="1723791"/>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
        <p:nvSpPr>
          <p:cNvPr id="12" name="Flèche : courbe vers la droite 11">
            <a:extLst>
              <a:ext uri="{FF2B5EF4-FFF2-40B4-BE49-F238E27FC236}">
                <a16:creationId xmlns:a16="http://schemas.microsoft.com/office/drawing/2014/main" id="{D396A8A2-6456-B0E2-98D7-7638AA11E4AD}"/>
              </a:ext>
            </a:extLst>
          </p:cNvPr>
          <p:cNvSpPr/>
          <p:nvPr/>
        </p:nvSpPr>
        <p:spPr>
          <a:xfrm rot="18635600">
            <a:off x="1622139" y="4598102"/>
            <a:ext cx="701888" cy="1723791"/>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1280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endParaRPr lang="fr-FR" dirty="0">
              <a:solidFill>
                <a:srgbClr val="38512F"/>
              </a:solidFill>
              <a:latin typeface="Lora" pitchFamily="34" charset="0"/>
              <a:ea typeface="Lora" pitchFamily="34" charset="-122"/>
              <a:cs typeface="Lora" pitchFamily="34" charset="-120"/>
            </a:endParaRP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8" name="ZoneTexte 7">
            <a:extLst>
              <a:ext uri="{FF2B5EF4-FFF2-40B4-BE49-F238E27FC236}">
                <a16:creationId xmlns:a16="http://schemas.microsoft.com/office/drawing/2014/main" id="{4463F14F-EDE0-1D5F-7635-BDC381ABE7B2}"/>
              </a:ext>
            </a:extLst>
          </p:cNvPr>
          <p:cNvSpPr txBox="1"/>
          <p:nvPr/>
        </p:nvSpPr>
        <p:spPr>
          <a:xfrm>
            <a:off x="331510" y="429563"/>
            <a:ext cx="10455760" cy="1169551"/>
          </a:xfrm>
          <a:prstGeom prst="rect">
            <a:avLst/>
          </a:prstGeom>
          <a:noFill/>
        </p:spPr>
        <p:txBody>
          <a:bodyPr wrap="square" rtlCol="0">
            <a:spAutoFit/>
          </a:bodyPr>
          <a:lstStyle/>
          <a:p>
            <a:r>
              <a:rPr lang="fr-FR" sz="2600" dirty="0">
                <a:solidFill>
                  <a:srgbClr val="38512F"/>
                </a:solidFill>
                <a:latin typeface="Lora" pitchFamily="34" charset="0"/>
                <a:ea typeface="Lora" pitchFamily="34" charset="-122"/>
                <a:cs typeface="Lora" pitchFamily="34" charset="-120"/>
              </a:rPr>
              <a:t>Variation de l’acidité libre de l’huile d’olive en fonction des conditions de stockage des olives</a:t>
            </a:r>
          </a:p>
          <a:p>
            <a:endParaRPr lang="fr-FR" dirty="0"/>
          </a:p>
        </p:txBody>
      </p:sp>
      <p:graphicFrame>
        <p:nvGraphicFramePr>
          <p:cNvPr id="10" name="Espace réservé du contenu 3">
            <a:extLst>
              <a:ext uri="{FF2B5EF4-FFF2-40B4-BE49-F238E27FC236}">
                <a16:creationId xmlns:a16="http://schemas.microsoft.com/office/drawing/2014/main" id="{0AA8811C-7718-6214-0FF8-413D888701E4}"/>
              </a:ext>
            </a:extLst>
          </p:cNvPr>
          <p:cNvGraphicFramePr>
            <a:graphicFrameLocks/>
          </p:cNvGraphicFramePr>
          <p:nvPr>
            <p:extLst>
              <p:ext uri="{D42A27DB-BD31-4B8C-83A1-F6EECF244321}">
                <p14:modId xmlns:p14="http://schemas.microsoft.com/office/powerpoint/2010/main" val="1761342386"/>
              </p:ext>
            </p:extLst>
          </p:nvPr>
        </p:nvGraphicFramePr>
        <p:xfrm>
          <a:off x="517038" y="2028677"/>
          <a:ext cx="10455762" cy="4795726"/>
        </p:xfrm>
        <a:graphic>
          <a:graphicData uri="http://schemas.openxmlformats.org/drawingml/2006/table">
            <a:tbl>
              <a:tblPr firstRow="1" bandRow="1">
                <a:tableStyleId>{5C22544A-7EE6-4342-B048-85BDC9FD1C3A}</a:tableStyleId>
              </a:tblPr>
              <a:tblGrid>
                <a:gridCol w="2476234">
                  <a:extLst>
                    <a:ext uri="{9D8B030D-6E8A-4147-A177-3AD203B41FA5}">
                      <a16:colId xmlns:a16="http://schemas.microsoft.com/office/drawing/2014/main" val="396626979"/>
                    </a:ext>
                  </a:extLst>
                </a:gridCol>
                <a:gridCol w="687013">
                  <a:extLst>
                    <a:ext uri="{9D8B030D-6E8A-4147-A177-3AD203B41FA5}">
                      <a16:colId xmlns:a16="http://schemas.microsoft.com/office/drawing/2014/main" val="3403223712"/>
                    </a:ext>
                  </a:extLst>
                </a:gridCol>
                <a:gridCol w="1136496">
                  <a:extLst>
                    <a:ext uri="{9D8B030D-6E8A-4147-A177-3AD203B41FA5}">
                      <a16:colId xmlns:a16="http://schemas.microsoft.com/office/drawing/2014/main" val="8689586"/>
                    </a:ext>
                  </a:extLst>
                </a:gridCol>
                <a:gridCol w="1085985">
                  <a:extLst>
                    <a:ext uri="{9D8B030D-6E8A-4147-A177-3AD203B41FA5}">
                      <a16:colId xmlns:a16="http://schemas.microsoft.com/office/drawing/2014/main" val="2402542335"/>
                    </a:ext>
                  </a:extLst>
                </a:gridCol>
                <a:gridCol w="1149124">
                  <a:extLst>
                    <a:ext uri="{9D8B030D-6E8A-4147-A177-3AD203B41FA5}">
                      <a16:colId xmlns:a16="http://schemas.microsoft.com/office/drawing/2014/main" val="1932497486"/>
                    </a:ext>
                  </a:extLst>
                </a:gridCol>
                <a:gridCol w="1306970">
                  <a:extLst>
                    <a:ext uri="{9D8B030D-6E8A-4147-A177-3AD203B41FA5}">
                      <a16:colId xmlns:a16="http://schemas.microsoft.com/office/drawing/2014/main" val="3094311765"/>
                    </a:ext>
                  </a:extLst>
                </a:gridCol>
                <a:gridCol w="1306970">
                  <a:extLst>
                    <a:ext uri="{9D8B030D-6E8A-4147-A177-3AD203B41FA5}">
                      <a16:colId xmlns:a16="http://schemas.microsoft.com/office/drawing/2014/main" val="873942525"/>
                    </a:ext>
                  </a:extLst>
                </a:gridCol>
                <a:gridCol w="1306970">
                  <a:extLst>
                    <a:ext uri="{9D8B030D-6E8A-4147-A177-3AD203B41FA5}">
                      <a16:colId xmlns:a16="http://schemas.microsoft.com/office/drawing/2014/main" val="4195605695"/>
                    </a:ext>
                  </a:extLst>
                </a:gridCol>
              </a:tblGrid>
              <a:tr h="824045">
                <a:tc>
                  <a:txBody>
                    <a:bodyPr/>
                    <a:lstStyle/>
                    <a:p>
                      <a:endParaRPr lang="fr-FR" sz="1800" dirty="0"/>
                    </a:p>
                  </a:txBody>
                  <a:tcPr marL="68580" marR="68580" marT="34290" marB="34290"/>
                </a:tc>
                <a:tc gridSpan="4">
                  <a:txBody>
                    <a:bodyPr/>
                    <a:lstStyle/>
                    <a:p>
                      <a:r>
                        <a:rPr lang="fr-FR" sz="2400" dirty="0"/>
                        <a:t>Stockage des olives dans des sacs</a:t>
                      </a:r>
                    </a:p>
                  </a:txBody>
                  <a:tcPr marL="68580" marR="68580" marT="34290" marB="34290"/>
                </a:tc>
                <a:tc hMerge="1">
                  <a:txBody>
                    <a:bodyPr/>
                    <a:lstStyle/>
                    <a:p>
                      <a:endParaRPr lang="fr-FR" dirty="0"/>
                    </a:p>
                  </a:txBody>
                  <a:tcPr/>
                </a:tc>
                <a:tc hMerge="1">
                  <a:txBody>
                    <a:bodyPr/>
                    <a:lstStyle/>
                    <a:p>
                      <a:endParaRPr lang="fr-FR" dirty="0"/>
                    </a:p>
                  </a:txBody>
                  <a:tcPr/>
                </a:tc>
                <a:tc hMerge="1">
                  <a:txBody>
                    <a:bodyPr/>
                    <a:lstStyle/>
                    <a:p>
                      <a:endParaRPr lang="fr-FR" dirty="0"/>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Stockage des olives faible épaisseur</a:t>
                      </a:r>
                    </a:p>
                    <a:p>
                      <a:endParaRPr lang="fr-FR" sz="2400" dirty="0"/>
                    </a:p>
                  </a:txBody>
                  <a:tcPr marL="68580" marR="68580" marT="34290" marB="34290"/>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636794287"/>
                  </a:ext>
                </a:extLst>
              </a:tr>
              <a:tr h="1120304">
                <a:tc>
                  <a:txBody>
                    <a:bodyPr/>
                    <a:lstStyle/>
                    <a:p>
                      <a:endParaRPr lang="fr-FR" sz="1800"/>
                    </a:p>
                  </a:txBody>
                  <a:tcPr marL="68580" marR="68580" marT="34290" marB="34290"/>
                </a:tc>
                <a:tc gridSpan="4">
                  <a:txBody>
                    <a:bodyPr/>
                    <a:lstStyle/>
                    <a:p>
                      <a:r>
                        <a:rPr lang="fr-FR" sz="2400" b="1" dirty="0"/>
                        <a:t>Nombre de jours</a:t>
                      </a:r>
                    </a:p>
                  </a:txBody>
                  <a:tcPr marL="68580" marR="68580" marT="34290" marB="34290"/>
                </a:tc>
                <a:tc hMerge="1">
                  <a:txBody>
                    <a:bodyPr/>
                    <a:lstStyle/>
                    <a:p>
                      <a:endParaRPr lang="fr-FR" dirty="0"/>
                    </a:p>
                  </a:txBody>
                  <a:tcPr/>
                </a:tc>
                <a:tc hMerge="1">
                  <a:txBody>
                    <a:bodyPr/>
                    <a:lstStyle/>
                    <a:p>
                      <a:endParaRPr lang="fr-FR" dirty="0"/>
                    </a:p>
                  </a:txBody>
                  <a:tcPr/>
                </a:tc>
                <a:tc hMerge="1">
                  <a:txBody>
                    <a:bodyPr/>
                    <a:lstStyle/>
                    <a:p>
                      <a:endParaRPr lang="fr-FR" dirty="0"/>
                    </a:p>
                  </a:txBody>
                  <a:tcPr/>
                </a:tc>
                <a:tc gridSpan="3">
                  <a:txBody>
                    <a:bodyPr/>
                    <a:lstStyle/>
                    <a:p>
                      <a:r>
                        <a:rPr lang="fr-FR" sz="2400" b="1" dirty="0"/>
                        <a:t>Nombre de jours</a:t>
                      </a:r>
                    </a:p>
                  </a:txBody>
                  <a:tcPr marL="68580" marR="68580" marT="34290" marB="34290"/>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93789613"/>
                  </a:ext>
                </a:extLst>
              </a:tr>
              <a:tr h="1120304">
                <a:tc>
                  <a:txBody>
                    <a:bodyPr/>
                    <a:lstStyle/>
                    <a:p>
                      <a:endParaRPr lang="fr-FR" sz="1800"/>
                    </a:p>
                  </a:txBody>
                  <a:tcPr marL="68580" marR="68580" marT="34290" marB="34290"/>
                </a:tc>
                <a:tc>
                  <a:txBody>
                    <a:bodyPr/>
                    <a:lstStyle/>
                    <a:p>
                      <a:r>
                        <a:rPr lang="fr-FR" sz="2400" dirty="0"/>
                        <a:t>0</a:t>
                      </a:r>
                    </a:p>
                  </a:txBody>
                  <a:tcPr marL="68580" marR="68580" marT="34290" marB="34290"/>
                </a:tc>
                <a:tc>
                  <a:txBody>
                    <a:bodyPr/>
                    <a:lstStyle/>
                    <a:p>
                      <a:r>
                        <a:rPr lang="fr-FR" sz="2400" dirty="0"/>
                        <a:t>4</a:t>
                      </a:r>
                    </a:p>
                  </a:txBody>
                  <a:tcPr marL="68580" marR="68580" marT="34290" marB="34290"/>
                </a:tc>
                <a:tc>
                  <a:txBody>
                    <a:bodyPr/>
                    <a:lstStyle/>
                    <a:p>
                      <a:r>
                        <a:rPr lang="fr-FR" sz="2400" dirty="0"/>
                        <a:t>7</a:t>
                      </a:r>
                    </a:p>
                  </a:txBody>
                  <a:tcPr marL="68580" marR="68580" marT="34290" marB="34290"/>
                </a:tc>
                <a:tc>
                  <a:txBody>
                    <a:bodyPr/>
                    <a:lstStyle/>
                    <a:p>
                      <a:r>
                        <a:rPr lang="fr-FR" sz="2400" dirty="0"/>
                        <a:t>12</a:t>
                      </a:r>
                    </a:p>
                  </a:txBody>
                  <a:tcPr marL="68580" marR="68580" marT="34290" marB="34290"/>
                </a:tc>
                <a:tc>
                  <a:txBody>
                    <a:bodyPr/>
                    <a:lstStyle/>
                    <a:p>
                      <a:r>
                        <a:rPr lang="fr-FR" sz="2400" dirty="0"/>
                        <a:t>0</a:t>
                      </a:r>
                    </a:p>
                  </a:txBody>
                  <a:tcPr marL="68580" marR="68580" marT="34290" marB="34290"/>
                </a:tc>
                <a:tc>
                  <a:txBody>
                    <a:bodyPr/>
                    <a:lstStyle/>
                    <a:p>
                      <a:r>
                        <a:rPr lang="fr-FR" sz="2400" dirty="0"/>
                        <a:t>5</a:t>
                      </a:r>
                    </a:p>
                  </a:txBody>
                  <a:tcPr marL="68580" marR="68580" marT="34290" marB="34290"/>
                </a:tc>
                <a:tc>
                  <a:txBody>
                    <a:bodyPr/>
                    <a:lstStyle/>
                    <a:p>
                      <a:r>
                        <a:rPr lang="fr-FR" sz="2400" dirty="0"/>
                        <a:t>12</a:t>
                      </a:r>
                    </a:p>
                  </a:txBody>
                  <a:tcPr marL="68580" marR="68580" marT="34290" marB="34290"/>
                </a:tc>
                <a:extLst>
                  <a:ext uri="{0D108BD9-81ED-4DB2-BD59-A6C34878D82A}">
                    <a16:rowId xmlns:a16="http://schemas.microsoft.com/office/drawing/2014/main" val="3779712358"/>
                  </a:ext>
                </a:extLst>
              </a:tr>
              <a:tr h="1389258">
                <a:tc>
                  <a:txBody>
                    <a:bodyPr/>
                    <a:lstStyle/>
                    <a:p>
                      <a:r>
                        <a:rPr lang="fr-FR" sz="2400" b="1" dirty="0"/>
                        <a:t>Acidité libre</a:t>
                      </a:r>
                    </a:p>
                    <a:p>
                      <a:r>
                        <a:rPr lang="fr-FR" sz="2400" b="1" dirty="0"/>
                        <a:t>( % acide oléique)</a:t>
                      </a:r>
                    </a:p>
                  </a:txBody>
                  <a:tcPr marL="68580" marR="68580" marT="34290" marB="34290"/>
                </a:tc>
                <a:tc>
                  <a:txBody>
                    <a:bodyPr/>
                    <a:lstStyle/>
                    <a:p>
                      <a:r>
                        <a:rPr lang="fr-FR" sz="2400" dirty="0"/>
                        <a:t>0,45</a:t>
                      </a:r>
                    </a:p>
                  </a:txBody>
                  <a:tcPr marL="68580" marR="68580" marT="34290" marB="34290"/>
                </a:tc>
                <a:tc>
                  <a:txBody>
                    <a:bodyPr/>
                    <a:lstStyle/>
                    <a:p>
                      <a:r>
                        <a:rPr lang="fr-FR" sz="2400" dirty="0"/>
                        <a:t>0,73</a:t>
                      </a:r>
                    </a:p>
                  </a:txBody>
                  <a:tcPr marL="68580" marR="68580" marT="34290" marB="34290"/>
                </a:tc>
                <a:tc>
                  <a:txBody>
                    <a:bodyPr/>
                    <a:lstStyle/>
                    <a:p>
                      <a:r>
                        <a:rPr lang="fr-FR" sz="2400" dirty="0"/>
                        <a:t>1,71</a:t>
                      </a:r>
                    </a:p>
                  </a:txBody>
                  <a:tcPr marL="68580" marR="68580" marT="34290" marB="34290"/>
                </a:tc>
                <a:tc>
                  <a:txBody>
                    <a:bodyPr/>
                    <a:lstStyle/>
                    <a:p>
                      <a:r>
                        <a:rPr lang="fr-FR" sz="2400" dirty="0"/>
                        <a:t>3,25</a:t>
                      </a:r>
                    </a:p>
                  </a:txBody>
                  <a:tcPr marL="68580" marR="68580" marT="34290" marB="34290"/>
                </a:tc>
                <a:tc>
                  <a:txBody>
                    <a:bodyPr/>
                    <a:lstStyle/>
                    <a:p>
                      <a:r>
                        <a:rPr lang="fr-FR" sz="2400" dirty="0"/>
                        <a:t>0,38</a:t>
                      </a:r>
                    </a:p>
                  </a:txBody>
                  <a:tcPr marL="68580" marR="68580" marT="34290" marB="34290"/>
                </a:tc>
                <a:tc>
                  <a:txBody>
                    <a:bodyPr/>
                    <a:lstStyle/>
                    <a:p>
                      <a:r>
                        <a:rPr lang="fr-FR" sz="2400" dirty="0"/>
                        <a:t>0,43</a:t>
                      </a:r>
                    </a:p>
                  </a:txBody>
                  <a:tcPr marL="68580" marR="68580" marT="34290" marB="34290"/>
                </a:tc>
                <a:tc>
                  <a:txBody>
                    <a:bodyPr/>
                    <a:lstStyle/>
                    <a:p>
                      <a:r>
                        <a:rPr lang="fr-FR" sz="2400" dirty="0"/>
                        <a:t>1,20</a:t>
                      </a:r>
                    </a:p>
                  </a:txBody>
                  <a:tcPr marL="68580" marR="68580" marT="34290" marB="34290"/>
                </a:tc>
                <a:extLst>
                  <a:ext uri="{0D108BD9-81ED-4DB2-BD59-A6C34878D82A}">
                    <a16:rowId xmlns:a16="http://schemas.microsoft.com/office/drawing/2014/main" val="2908179125"/>
                  </a:ext>
                </a:extLst>
              </a:tr>
            </a:tbl>
          </a:graphicData>
        </a:graphic>
      </p:graphicFrame>
    </p:spTree>
    <p:extLst>
      <p:ext uri="{BB962C8B-B14F-4D97-AF65-F5344CB8AC3E}">
        <p14:creationId xmlns:p14="http://schemas.microsoft.com/office/powerpoint/2010/main" val="2690730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3600" dirty="0" err="1">
                <a:solidFill>
                  <a:srgbClr val="38512F"/>
                </a:solidFill>
                <a:latin typeface="Lora" pitchFamily="34" charset="0"/>
                <a:ea typeface="Lora" pitchFamily="34" charset="-122"/>
                <a:cs typeface="Lora" pitchFamily="34" charset="-120"/>
              </a:rPr>
              <a:t>L’indice</a:t>
            </a:r>
            <a:r>
              <a:rPr lang="en-US" sz="3600" dirty="0">
                <a:solidFill>
                  <a:srgbClr val="38512F"/>
                </a:solidFill>
                <a:latin typeface="Lora" pitchFamily="34" charset="0"/>
                <a:ea typeface="Lora" pitchFamily="34" charset="-122"/>
                <a:cs typeface="Lora" pitchFamily="34" charset="-120"/>
              </a:rPr>
              <a:t> de </a:t>
            </a:r>
            <a:r>
              <a:rPr lang="en-US" sz="3600" dirty="0" err="1">
                <a:solidFill>
                  <a:srgbClr val="38512F"/>
                </a:solidFill>
                <a:latin typeface="Lora" pitchFamily="34" charset="0"/>
                <a:ea typeface="Lora" pitchFamily="34" charset="-122"/>
                <a:cs typeface="Lora" pitchFamily="34" charset="-120"/>
              </a:rPr>
              <a:t>peroxyde</a:t>
            </a:r>
            <a:r>
              <a:rPr lang="en-US" sz="3600" dirty="0">
                <a:solidFill>
                  <a:srgbClr val="38512F"/>
                </a:solidFill>
                <a:latin typeface="Lora" pitchFamily="34" charset="0"/>
                <a:ea typeface="Lora" pitchFamily="34" charset="-122"/>
                <a:cs typeface="Lora" pitchFamily="34" charset="-120"/>
              </a:rPr>
              <a:t>(</a:t>
            </a:r>
            <a:r>
              <a:rPr lang="en-US" sz="3600" dirty="0" err="1">
                <a:solidFill>
                  <a:srgbClr val="38512F"/>
                </a:solidFill>
                <a:latin typeface="Lora" pitchFamily="34" charset="0"/>
                <a:ea typeface="Lora" pitchFamily="34" charset="-122"/>
                <a:cs typeface="Lora" pitchFamily="34" charset="-120"/>
              </a:rPr>
              <a:t>meq</a:t>
            </a:r>
            <a:r>
              <a:rPr lang="en-US" sz="3600" dirty="0">
                <a:solidFill>
                  <a:srgbClr val="38512F"/>
                </a:solidFill>
                <a:latin typeface="Lora" pitchFamily="34" charset="0"/>
                <a:ea typeface="Lora" pitchFamily="34" charset="-122"/>
                <a:cs typeface="Lora" pitchFamily="34" charset="-120"/>
              </a:rPr>
              <a:t>/kg)</a:t>
            </a:r>
            <a:endParaRPr lang="en-US" sz="36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5" name="ZoneTexte 4">
            <a:extLst>
              <a:ext uri="{FF2B5EF4-FFF2-40B4-BE49-F238E27FC236}">
                <a16:creationId xmlns:a16="http://schemas.microsoft.com/office/drawing/2014/main" id="{50C98FC6-99FE-D001-8866-7A7D14773828}"/>
              </a:ext>
            </a:extLst>
          </p:cNvPr>
          <p:cNvSpPr txBox="1"/>
          <p:nvPr/>
        </p:nvSpPr>
        <p:spPr>
          <a:xfrm>
            <a:off x="86219" y="1465104"/>
            <a:ext cx="10886581" cy="830997"/>
          </a:xfrm>
          <a:prstGeom prst="rect">
            <a:avLst/>
          </a:prstGeom>
          <a:noFill/>
        </p:spPr>
        <p:txBody>
          <a:bodyPr wrap="square" rtlCol="0">
            <a:spAutoFit/>
          </a:bodyPr>
          <a:lstStyle/>
          <a:p>
            <a:r>
              <a:rPr lang="fr-FR" sz="2400" dirty="0">
                <a:latin typeface="Lora" pitchFamily="2" charset="0"/>
              </a:rPr>
              <a:t>Mesure l’état d’oxydation des acides gras par l’action enzymatique de la </a:t>
            </a:r>
            <a:r>
              <a:rPr lang="fr-FR" sz="2400" dirty="0" err="1">
                <a:latin typeface="Lora" pitchFamily="2" charset="0"/>
              </a:rPr>
              <a:t>lipoxydase</a:t>
            </a:r>
            <a:r>
              <a:rPr lang="fr-FR" sz="2400" dirty="0">
                <a:latin typeface="Lora" pitchFamily="2" charset="0"/>
              </a:rPr>
              <a:t> en présence d’oxygène qui se transforment en hydro peroxydes</a:t>
            </a:r>
          </a:p>
        </p:txBody>
      </p:sp>
      <p:sp>
        <p:nvSpPr>
          <p:cNvPr id="7" name="ZoneTexte 6">
            <a:extLst>
              <a:ext uri="{FF2B5EF4-FFF2-40B4-BE49-F238E27FC236}">
                <a16:creationId xmlns:a16="http://schemas.microsoft.com/office/drawing/2014/main" id="{BD45DE63-D64F-AB00-101E-D0A758CCDBF7}"/>
              </a:ext>
            </a:extLst>
          </p:cNvPr>
          <p:cNvSpPr txBox="1"/>
          <p:nvPr/>
        </p:nvSpPr>
        <p:spPr>
          <a:xfrm>
            <a:off x="1829506" y="3150091"/>
            <a:ext cx="8712926" cy="830997"/>
          </a:xfrm>
          <a:prstGeom prst="rect">
            <a:avLst/>
          </a:prstGeom>
          <a:noFill/>
        </p:spPr>
        <p:txBody>
          <a:bodyPr wrap="square">
            <a:spAutoFit/>
          </a:bodyPr>
          <a:lstStyle/>
          <a:p>
            <a:r>
              <a:rPr lang="fr-FR" sz="2400" b="1" dirty="0">
                <a:solidFill>
                  <a:schemeClr val="accent6">
                    <a:lumMod val="75000"/>
                  </a:schemeClr>
                </a:solidFill>
                <a:latin typeface="Lora" pitchFamily="2" charset="0"/>
              </a:rPr>
              <a:t>Dépend de plusieurs facteurs qui peuvent intervenir à différents moments de la vie de l’huile</a:t>
            </a:r>
          </a:p>
        </p:txBody>
      </p:sp>
      <p:sp>
        <p:nvSpPr>
          <p:cNvPr id="8" name="Flèche : courbe vers la droite 7">
            <a:extLst>
              <a:ext uri="{FF2B5EF4-FFF2-40B4-BE49-F238E27FC236}">
                <a16:creationId xmlns:a16="http://schemas.microsoft.com/office/drawing/2014/main" id="{D9D03978-F48E-0503-8FA0-5B9F3AE9D170}"/>
              </a:ext>
            </a:extLst>
          </p:cNvPr>
          <p:cNvSpPr/>
          <p:nvPr/>
        </p:nvSpPr>
        <p:spPr>
          <a:xfrm rot="18635600">
            <a:off x="618478" y="2378234"/>
            <a:ext cx="809638" cy="2339481"/>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
        <p:nvSpPr>
          <p:cNvPr id="6" name="ZoneTexte 5">
            <a:extLst>
              <a:ext uri="{FF2B5EF4-FFF2-40B4-BE49-F238E27FC236}">
                <a16:creationId xmlns:a16="http://schemas.microsoft.com/office/drawing/2014/main" id="{08D2F866-A006-6F2F-6185-2CEF30B07101}"/>
              </a:ext>
            </a:extLst>
          </p:cNvPr>
          <p:cNvSpPr txBox="1"/>
          <p:nvPr/>
        </p:nvSpPr>
        <p:spPr>
          <a:xfrm>
            <a:off x="3648156" y="4231908"/>
            <a:ext cx="4739640" cy="3323987"/>
          </a:xfrm>
          <a:prstGeom prst="rect">
            <a:avLst/>
          </a:prstGeom>
          <a:noFill/>
        </p:spPr>
        <p:txBody>
          <a:bodyPr wrap="square" rtlCol="0">
            <a:spAutoFit/>
          </a:bodyPr>
          <a:lstStyle/>
          <a:p>
            <a:pPr marL="342900" indent="-342900">
              <a:buFont typeface="Wingdings" panose="05000000000000000000" pitchFamily="2" charset="2"/>
              <a:buChar char="ü"/>
            </a:pPr>
            <a:r>
              <a:rPr lang="fr-FR" sz="2400" dirty="0">
                <a:latin typeface="Lora" pitchFamily="2" charset="0"/>
              </a:rPr>
              <a:t>Durant la maturation</a:t>
            </a:r>
          </a:p>
          <a:p>
            <a:pPr marL="342900" indent="-342900">
              <a:buFont typeface="Wingdings" panose="05000000000000000000" pitchFamily="2" charset="2"/>
              <a:buChar char="ü"/>
            </a:pPr>
            <a:r>
              <a:rPr lang="fr-FR" sz="2400" dirty="0">
                <a:latin typeface="Lora" pitchFamily="2" charset="0"/>
              </a:rPr>
              <a:t>Durant la récolte</a:t>
            </a:r>
          </a:p>
          <a:p>
            <a:pPr marL="342900" indent="-342900">
              <a:buFont typeface="Wingdings" panose="05000000000000000000" pitchFamily="2" charset="2"/>
              <a:buChar char="ü"/>
            </a:pPr>
            <a:r>
              <a:rPr lang="fr-FR" sz="2400" dirty="0">
                <a:latin typeface="Lora" pitchFamily="2" charset="0"/>
              </a:rPr>
              <a:t>Durant le stockage</a:t>
            </a:r>
          </a:p>
          <a:p>
            <a:pPr marL="342900" indent="-342900">
              <a:buFont typeface="Wingdings" panose="05000000000000000000" pitchFamily="2" charset="2"/>
              <a:buChar char="ü"/>
            </a:pPr>
            <a:r>
              <a:rPr lang="fr-FR" sz="2400" dirty="0">
                <a:latin typeface="Lora" pitchFamily="2" charset="0"/>
              </a:rPr>
              <a:t>Durant la trituration des olives dans le moulin</a:t>
            </a:r>
          </a:p>
          <a:p>
            <a:pPr marL="342900" indent="-342900">
              <a:buFont typeface="Wingdings" panose="05000000000000000000" pitchFamily="2" charset="2"/>
              <a:buChar char="ü"/>
            </a:pPr>
            <a:r>
              <a:rPr lang="fr-FR" sz="2400" dirty="0">
                <a:latin typeface="Lora" pitchFamily="2" charset="0"/>
              </a:rPr>
              <a:t>Durant la conservation</a:t>
            </a:r>
          </a:p>
          <a:p>
            <a:pPr marL="342900" indent="-342900">
              <a:buFont typeface="Wingdings" panose="05000000000000000000" pitchFamily="2" charset="2"/>
              <a:buChar char="ü"/>
            </a:pPr>
            <a:r>
              <a:rPr lang="fr-FR" sz="2400" dirty="0">
                <a:latin typeface="Lora" pitchFamily="2" charset="0"/>
              </a:rPr>
              <a:t>Durant le stockage de l’huile en masse ou conditionnée</a:t>
            </a:r>
          </a:p>
          <a:p>
            <a:endParaRPr lang="fr-FR" dirty="0"/>
          </a:p>
        </p:txBody>
      </p:sp>
      <p:sp>
        <p:nvSpPr>
          <p:cNvPr id="10" name="Accolade ouvrante 9">
            <a:extLst>
              <a:ext uri="{FF2B5EF4-FFF2-40B4-BE49-F238E27FC236}">
                <a16:creationId xmlns:a16="http://schemas.microsoft.com/office/drawing/2014/main" id="{1CFFA059-1B91-7071-DFD0-9C2221C75EDA}"/>
              </a:ext>
            </a:extLst>
          </p:cNvPr>
          <p:cNvSpPr/>
          <p:nvPr/>
        </p:nvSpPr>
        <p:spPr>
          <a:xfrm>
            <a:off x="3081059" y="4231908"/>
            <a:ext cx="502921" cy="3191679"/>
          </a:xfrm>
          <a:prstGeom prst="leftBrace">
            <a:avLst/>
          </a:prstGeom>
          <a:ln w="28575"/>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47591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4374" dirty="0" err="1">
                <a:solidFill>
                  <a:srgbClr val="38512F"/>
                </a:solidFill>
                <a:latin typeface="Lora" pitchFamily="34" charset="0"/>
                <a:ea typeface="Lora" pitchFamily="34" charset="-122"/>
                <a:cs typeface="Lora" pitchFamily="34" charset="-120"/>
              </a:rPr>
              <a:t>Présentation</a:t>
            </a:r>
            <a:endParaRPr lang="en-US" sz="4374" dirty="0"/>
          </a:p>
        </p:txBody>
      </p:sp>
      <p:sp>
        <p:nvSpPr>
          <p:cNvPr id="5" name="Shape 3"/>
          <p:cNvSpPr/>
          <p:nvPr/>
        </p:nvSpPr>
        <p:spPr>
          <a:xfrm>
            <a:off x="437527" y="4874766"/>
            <a:ext cx="9933503" cy="2602994"/>
          </a:xfrm>
          <a:prstGeom prst="roundRect">
            <a:avLst>
              <a:gd name="adj" fmla="val 3865"/>
            </a:avLst>
          </a:prstGeom>
          <a:solidFill>
            <a:srgbClr val="F6E9D5"/>
          </a:solidFill>
          <a:ln/>
        </p:spPr>
        <p:txBody>
          <a:bodyPr/>
          <a:lstStyle/>
          <a:p>
            <a:endParaRPr lang="fr-FR"/>
          </a:p>
        </p:txBody>
      </p:sp>
      <p:sp>
        <p:nvSpPr>
          <p:cNvPr id="6" name="Text 4"/>
          <p:cNvSpPr/>
          <p:nvPr/>
        </p:nvSpPr>
        <p:spPr>
          <a:xfrm>
            <a:off x="698434" y="5106289"/>
            <a:ext cx="4668695" cy="554087"/>
          </a:xfrm>
          <a:prstGeom prst="rect">
            <a:avLst/>
          </a:prstGeom>
          <a:noFill/>
          <a:ln/>
        </p:spPr>
        <p:txBody>
          <a:bodyPr wrap="none" rtlCol="0" anchor="t"/>
          <a:lstStyle/>
          <a:p>
            <a:pPr marL="0" indent="0">
              <a:lnSpc>
                <a:spcPts val="2734"/>
              </a:lnSpc>
              <a:buNone/>
            </a:pPr>
            <a:r>
              <a:rPr lang="en-US" sz="2187" dirty="0">
                <a:solidFill>
                  <a:srgbClr val="38512F"/>
                </a:solidFill>
                <a:latin typeface="Lora" pitchFamily="34" charset="0"/>
                <a:ea typeface="Lora" pitchFamily="34" charset="-122"/>
                <a:cs typeface="Lora" pitchFamily="34" charset="-120"/>
              </a:rPr>
              <a:t>Dr. Samira </a:t>
            </a:r>
            <a:r>
              <a:rPr lang="en-US" sz="2187" dirty="0" err="1">
                <a:solidFill>
                  <a:srgbClr val="38512F"/>
                </a:solidFill>
                <a:latin typeface="Lora" pitchFamily="34" charset="0"/>
                <a:ea typeface="Lora" pitchFamily="34" charset="-122"/>
                <a:cs typeface="Lora" pitchFamily="34" charset="-120"/>
              </a:rPr>
              <a:t>Lachkham</a:t>
            </a:r>
            <a:r>
              <a:rPr lang="en-US" sz="2187" dirty="0">
                <a:solidFill>
                  <a:srgbClr val="38512F"/>
                </a:solidFill>
                <a:latin typeface="Lora" pitchFamily="34" charset="0"/>
                <a:ea typeface="Lora" pitchFamily="34" charset="-122"/>
                <a:cs typeface="Lora" pitchFamily="34" charset="-120"/>
              </a:rPr>
              <a:t> Sifi</a:t>
            </a:r>
            <a:endParaRPr lang="en-US" sz="2187" dirty="0"/>
          </a:p>
        </p:txBody>
      </p:sp>
      <p:sp>
        <p:nvSpPr>
          <p:cNvPr id="7" name="Text 5"/>
          <p:cNvSpPr/>
          <p:nvPr/>
        </p:nvSpPr>
        <p:spPr>
          <a:xfrm>
            <a:off x="698434" y="5795865"/>
            <a:ext cx="9489162" cy="1915575"/>
          </a:xfrm>
          <a:prstGeom prst="rect">
            <a:avLst/>
          </a:prstGeom>
          <a:noFill/>
          <a:ln/>
        </p:spPr>
        <p:txBody>
          <a:bodyPr wrap="square" rtlCol="0" anchor="t"/>
          <a:lstStyle/>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PHD  </a:t>
            </a:r>
            <a:r>
              <a:rPr lang="en-US" sz="1750" dirty="0" err="1">
                <a:solidFill>
                  <a:srgbClr val="3A3630"/>
                </a:solidFill>
                <a:latin typeface="Source Sans Pro" pitchFamily="34" charset="0"/>
                <a:ea typeface="Source Sans Pro" pitchFamily="34" charset="-122"/>
                <a:cs typeface="Source Sans Pro" pitchFamily="34" charset="-120"/>
              </a:rPr>
              <a:t>biochimie</a:t>
            </a:r>
            <a:endParaRPr lang="en-US" sz="1750" dirty="0">
              <a:solidFill>
                <a:srgbClr val="3A3630"/>
              </a:solidFill>
              <a:latin typeface="Source Sans Pro" pitchFamily="34" charset="0"/>
              <a:ea typeface="Source Sans Pro" pitchFamily="34" charset="-122"/>
              <a:cs typeface="Source Sans Pro" pitchFamily="34" charset="-120"/>
            </a:endParaRPr>
          </a:p>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ONH, chef de </a:t>
            </a:r>
            <a:r>
              <a:rPr lang="en-US" sz="1750" dirty="0" err="1">
                <a:solidFill>
                  <a:srgbClr val="3A3630"/>
                </a:solidFill>
                <a:latin typeface="Source Sans Pro" pitchFamily="34" charset="0"/>
                <a:ea typeface="Source Sans Pro" pitchFamily="34" charset="-122"/>
                <a:cs typeface="Source Sans Pro" pitchFamily="34" charset="-120"/>
              </a:rPr>
              <a:t>laboratoire</a:t>
            </a:r>
            <a:r>
              <a:rPr lang="en-US" sz="1750" dirty="0">
                <a:solidFill>
                  <a:srgbClr val="3A3630"/>
                </a:solidFill>
                <a:latin typeface="Source Sans Pro" pitchFamily="34" charset="0"/>
                <a:ea typeface="Source Sans Pro" pitchFamily="34" charset="-122"/>
                <a:cs typeface="Source Sans Pro" pitchFamily="34" charset="-120"/>
              </a:rPr>
              <a:t>, </a:t>
            </a:r>
            <a:r>
              <a:rPr lang="en-US" sz="1750" dirty="0" err="1">
                <a:solidFill>
                  <a:srgbClr val="3A3630"/>
                </a:solidFill>
                <a:latin typeface="Source Sans Pro" pitchFamily="34" charset="0"/>
                <a:ea typeface="Source Sans Pro" pitchFamily="34" charset="-122"/>
                <a:cs typeface="Source Sans Pro" pitchFamily="34" charset="-120"/>
              </a:rPr>
              <a:t>directice</a:t>
            </a:r>
            <a:r>
              <a:rPr lang="en-US" sz="1750" dirty="0">
                <a:solidFill>
                  <a:srgbClr val="3A3630"/>
                </a:solidFill>
                <a:latin typeface="Source Sans Pro" pitchFamily="34" charset="0"/>
                <a:ea typeface="Source Sans Pro" pitchFamily="34" charset="-122"/>
                <a:cs typeface="Source Sans Pro" pitchFamily="34" charset="-120"/>
              </a:rPr>
              <a:t> du </a:t>
            </a:r>
            <a:r>
              <a:rPr lang="en-US" sz="1750" dirty="0" err="1">
                <a:solidFill>
                  <a:srgbClr val="3A3630"/>
                </a:solidFill>
                <a:latin typeface="Source Sans Pro" pitchFamily="34" charset="0"/>
                <a:ea typeface="Source Sans Pro" pitchFamily="34" charset="-122"/>
                <a:cs typeface="Source Sans Pro" pitchFamily="34" charset="-120"/>
              </a:rPr>
              <a:t>centre</a:t>
            </a:r>
            <a:r>
              <a:rPr lang="en-US" sz="1750" dirty="0">
                <a:solidFill>
                  <a:srgbClr val="3A3630"/>
                </a:solidFill>
                <a:latin typeface="Source Sans Pro" pitchFamily="34" charset="0"/>
                <a:ea typeface="Source Sans Pro" pitchFamily="34" charset="-122"/>
                <a:cs typeface="Source Sans Pro" pitchFamily="34" charset="-120"/>
              </a:rPr>
              <a:t> regional du </a:t>
            </a:r>
            <a:r>
              <a:rPr lang="en-US" sz="1750" dirty="0" err="1">
                <a:solidFill>
                  <a:srgbClr val="3A3630"/>
                </a:solidFill>
                <a:latin typeface="Source Sans Pro" pitchFamily="34" charset="0"/>
                <a:ea typeface="Source Sans Pro" pitchFamily="34" charset="-122"/>
                <a:cs typeface="Source Sans Pro" pitchFamily="34" charset="-120"/>
              </a:rPr>
              <a:t>nord</a:t>
            </a:r>
            <a:r>
              <a:rPr lang="en-US" sz="1750" dirty="0">
                <a:solidFill>
                  <a:srgbClr val="3A3630"/>
                </a:solidFill>
                <a:latin typeface="Source Sans Pro" pitchFamily="34" charset="0"/>
                <a:ea typeface="Source Sans Pro" pitchFamily="34" charset="-122"/>
                <a:cs typeface="Source Sans Pro" pitchFamily="34" charset="-120"/>
              </a:rPr>
              <a:t>, </a:t>
            </a:r>
            <a:r>
              <a:rPr lang="en-US" sz="1750" dirty="0" err="1">
                <a:solidFill>
                  <a:srgbClr val="3A3630"/>
                </a:solidFill>
                <a:latin typeface="Source Sans Pro" pitchFamily="34" charset="0"/>
                <a:ea typeface="Source Sans Pro" pitchFamily="34" charset="-122"/>
                <a:cs typeface="Source Sans Pro" pitchFamily="34" charset="-120"/>
              </a:rPr>
              <a:t>responsable</a:t>
            </a:r>
            <a:r>
              <a:rPr lang="en-US" sz="1750" dirty="0">
                <a:solidFill>
                  <a:srgbClr val="3A3630"/>
                </a:solidFill>
                <a:latin typeface="Source Sans Pro" pitchFamily="34" charset="0"/>
                <a:ea typeface="Source Sans Pro" pitchFamily="34" charset="-122"/>
                <a:cs typeface="Source Sans Pro" pitchFamily="34" charset="-120"/>
              </a:rPr>
              <a:t> de formation</a:t>
            </a:r>
          </a:p>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C.O.I, </a:t>
            </a:r>
            <a:r>
              <a:rPr lang="en-US" sz="1750" dirty="0" err="1">
                <a:solidFill>
                  <a:srgbClr val="3A3630"/>
                </a:solidFill>
                <a:latin typeface="Source Sans Pro" pitchFamily="34" charset="0"/>
                <a:ea typeface="Source Sans Pro" pitchFamily="34" charset="-122"/>
                <a:cs typeface="Source Sans Pro" pitchFamily="34" charset="-120"/>
              </a:rPr>
              <a:t>Experte</a:t>
            </a:r>
            <a:r>
              <a:rPr lang="en-US" sz="1750" dirty="0">
                <a:solidFill>
                  <a:srgbClr val="3A3630"/>
                </a:solidFill>
                <a:latin typeface="Source Sans Pro" pitchFamily="34" charset="0"/>
                <a:ea typeface="Source Sans Pro" pitchFamily="34" charset="-122"/>
                <a:cs typeface="Source Sans Pro" pitchFamily="34" charset="-120"/>
              </a:rPr>
              <a:t> </a:t>
            </a:r>
            <a:r>
              <a:rPr lang="en-US" sz="1750" dirty="0" err="1">
                <a:solidFill>
                  <a:srgbClr val="3A3630"/>
                </a:solidFill>
                <a:latin typeface="Source Sans Pro" pitchFamily="34" charset="0"/>
                <a:ea typeface="Source Sans Pro" pitchFamily="34" charset="-122"/>
                <a:cs typeface="Source Sans Pro" pitchFamily="34" charset="-120"/>
              </a:rPr>
              <a:t>en</a:t>
            </a:r>
            <a:r>
              <a:rPr lang="en-US" sz="1750" dirty="0">
                <a:solidFill>
                  <a:srgbClr val="3A3630"/>
                </a:solidFill>
                <a:latin typeface="Source Sans Pro" pitchFamily="34" charset="0"/>
                <a:ea typeface="Source Sans Pro" pitchFamily="34" charset="-122"/>
                <a:cs typeface="Source Sans Pro" pitchFamily="34" charset="-120"/>
              </a:rPr>
              <a:t> </a:t>
            </a:r>
            <a:r>
              <a:rPr lang="en-US" sz="1750" dirty="0" err="1">
                <a:solidFill>
                  <a:srgbClr val="3A3630"/>
                </a:solidFill>
                <a:latin typeface="Source Sans Pro" pitchFamily="34" charset="0"/>
                <a:ea typeface="Source Sans Pro" pitchFamily="34" charset="-122"/>
                <a:cs typeface="Source Sans Pro" pitchFamily="34" charset="-120"/>
              </a:rPr>
              <a:t>anlyse</a:t>
            </a:r>
            <a:r>
              <a:rPr lang="en-US" sz="1750" dirty="0">
                <a:solidFill>
                  <a:srgbClr val="3A3630"/>
                </a:solidFill>
                <a:latin typeface="Source Sans Pro" pitchFamily="34" charset="0"/>
                <a:ea typeface="Source Sans Pro" pitchFamily="34" charset="-122"/>
                <a:cs typeface="Source Sans Pro" pitchFamily="34" charset="-120"/>
              </a:rPr>
              <a:t> </a:t>
            </a:r>
            <a:r>
              <a:rPr lang="en-US" sz="1750" dirty="0" err="1">
                <a:solidFill>
                  <a:srgbClr val="3A3630"/>
                </a:solidFill>
                <a:latin typeface="Source Sans Pro" pitchFamily="34" charset="0"/>
                <a:ea typeface="Source Sans Pro" pitchFamily="34" charset="-122"/>
                <a:cs typeface="Source Sans Pro" pitchFamily="34" charset="-120"/>
              </a:rPr>
              <a:t>sensorielle</a:t>
            </a:r>
            <a:endParaRPr lang="en-US" sz="1750" dirty="0">
              <a:solidFill>
                <a:srgbClr val="3A3630"/>
              </a:solidFill>
              <a:latin typeface="Source Sans Pro" pitchFamily="34" charset="0"/>
              <a:ea typeface="Source Sans Pro" pitchFamily="34" charset="-122"/>
              <a:cs typeface="Source Sans Pro" pitchFamily="34" charset="-120"/>
            </a:endParaRPr>
          </a:p>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Vice </a:t>
            </a:r>
            <a:r>
              <a:rPr lang="en-US" sz="1750" dirty="0" err="1">
                <a:solidFill>
                  <a:srgbClr val="3A3630"/>
                </a:solidFill>
                <a:latin typeface="Source Sans Pro" pitchFamily="34" charset="0"/>
                <a:ea typeface="Source Sans Pro" pitchFamily="34" charset="-122"/>
                <a:cs typeface="Source Sans Pro" pitchFamily="34" charset="-120"/>
              </a:rPr>
              <a:t>présidente</a:t>
            </a:r>
            <a:r>
              <a:rPr lang="en-US" sz="1750" dirty="0">
                <a:solidFill>
                  <a:srgbClr val="3A3630"/>
                </a:solidFill>
                <a:latin typeface="Source Sans Pro" pitchFamily="34" charset="0"/>
                <a:ea typeface="Source Sans Pro" pitchFamily="34" charset="-122"/>
                <a:cs typeface="Source Sans Pro" pitchFamily="34" charset="-120"/>
              </a:rPr>
              <a:t> du reseau feminine </a:t>
            </a:r>
            <a:r>
              <a:rPr lang="en-US" sz="1750" dirty="0" err="1">
                <a:solidFill>
                  <a:srgbClr val="3A3630"/>
                </a:solidFill>
                <a:latin typeface="Source Sans Pro" pitchFamily="34" charset="0"/>
                <a:ea typeface="Source Sans Pro" pitchFamily="34" charset="-122"/>
                <a:cs typeface="Source Sans Pro" pitchFamily="34" charset="-120"/>
              </a:rPr>
              <a:t>tunisien</a:t>
            </a:r>
            <a:r>
              <a:rPr lang="en-US" sz="1750" dirty="0">
                <a:solidFill>
                  <a:srgbClr val="3A3630"/>
                </a:solidFill>
                <a:latin typeface="Source Sans Pro" pitchFamily="34" charset="0"/>
                <a:ea typeface="Source Sans Pro" pitchFamily="34" charset="-122"/>
                <a:cs typeface="Source Sans Pro" pitchFamily="34" charset="-120"/>
              </a:rPr>
              <a:t> de </a:t>
            </a:r>
            <a:r>
              <a:rPr lang="en-US" sz="1750" dirty="0" err="1">
                <a:solidFill>
                  <a:srgbClr val="3A3630"/>
                </a:solidFill>
                <a:latin typeface="Source Sans Pro" pitchFamily="34" charset="0"/>
                <a:ea typeface="Source Sans Pro" pitchFamily="34" charset="-122"/>
                <a:cs typeface="Source Sans Pro" pitchFamily="34" charset="-120"/>
              </a:rPr>
              <a:t>l’huile</a:t>
            </a:r>
            <a:r>
              <a:rPr lang="en-US" sz="1750" dirty="0">
                <a:solidFill>
                  <a:srgbClr val="3A3630"/>
                </a:solidFill>
                <a:latin typeface="Source Sans Pro" pitchFamily="34" charset="0"/>
                <a:ea typeface="Source Sans Pro" pitchFamily="34" charset="-122"/>
                <a:cs typeface="Source Sans Pro" pitchFamily="34" charset="-120"/>
              </a:rPr>
              <a:t> </a:t>
            </a:r>
            <a:r>
              <a:rPr lang="en-US" sz="1750" dirty="0" err="1">
                <a:solidFill>
                  <a:srgbClr val="3A3630"/>
                </a:solidFill>
                <a:latin typeface="Source Sans Pro" pitchFamily="34" charset="0"/>
                <a:ea typeface="Source Sans Pro" pitchFamily="34" charset="-122"/>
                <a:cs typeface="Source Sans Pro" pitchFamily="34" charset="-120"/>
              </a:rPr>
              <a:t>d’olive</a:t>
            </a:r>
            <a:endParaRPr lang="en-US" sz="1750" dirty="0">
              <a:solidFill>
                <a:srgbClr val="3A3630"/>
              </a:solidFill>
              <a:latin typeface="Source Sans Pro" pitchFamily="34" charset="0"/>
              <a:ea typeface="Source Sans Pro" pitchFamily="34" charset="-122"/>
              <a:cs typeface="Source Sans Pro" pitchFamily="34" charset="-120"/>
            </a:endParaRP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10" name="Shape 3">
            <a:extLst>
              <a:ext uri="{FF2B5EF4-FFF2-40B4-BE49-F238E27FC236}">
                <a16:creationId xmlns:a16="http://schemas.microsoft.com/office/drawing/2014/main" id="{A579B4F9-13E0-A029-3D82-58945392C87E}"/>
              </a:ext>
            </a:extLst>
          </p:cNvPr>
          <p:cNvSpPr/>
          <p:nvPr/>
        </p:nvSpPr>
        <p:spPr>
          <a:xfrm>
            <a:off x="3032781" y="1429270"/>
            <a:ext cx="4443889" cy="3133486"/>
          </a:xfrm>
          <a:prstGeom prst="roundRect">
            <a:avLst>
              <a:gd name="adj" fmla="val 13333"/>
            </a:avLst>
          </a:prstGeom>
          <a:solidFill>
            <a:srgbClr val="F6E9D5"/>
          </a:solidFill>
          <a:ln/>
        </p:spPr>
        <p:txBody>
          <a:bodyPr/>
          <a:lstStyle/>
          <a:p>
            <a:endParaRPr lang="fr-FR"/>
          </a:p>
        </p:txBody>
      </p:sp>
      <p:sp>
        <p:nvSpPr>
          <p:cNvPr id="11" name="ZoneTexte 10">
            <a:extLst>
              <a:ext uri="{FF2B5EF4-FFF2-40B4-BE49-F238E27FC236}">
                <a16:creationId xmlns:a16="http://schemas.microsoft.com/office/drawing/2014/main" id="{24DF0CE0-7F66-483E-4BFE-80A0E801A074}"/>
              </a:ext>
            </a:extLst>
          </p:cNvPr>
          <p:cNvSpPr txBox="1"/>
          <p:nvPr/>
        </p:nvSpPr>
        <p:spPr>
          <a:xfrm>
            <a:off x="3876499" y="2651673"/>
            <a:ext cx="2756452" cy="369332"/>
          </a:xfrm>
          <a:prstGeom prst="rect">
            <a:avLst/>
          </a:prstGeom>
          <a:noFill/>
        </p:spPr>
        <p:txBody>
          <a:bodyPr wrap="square" rtlCol="0">
            <a:spAutoFit/>
          </a:bodyPr>
          <a:lstStyle/>
          <a:p>
            <a:pPr algn="ctr"/>
            <a:r>
              <a:rPr lang="fr-FR" dirty="0">
                <a:highlight>
                  <a:srgbClr val="FFFF00"/>
                </a:highlight>
              </a:rPr>
              <a:t>Photo</a:t>
            </a:r>
          </a:p>
        </p:txBody>
      </p:sp>
      <p:pic>
        <p:nvPicPr>
          <p:cNvPr id="12" name="Image 11">
            <a:extLst>
              <a:ext uri="{FF2B5EF4-FFF2-40B4-BE49-F238E27FC236}">
                <a16:creationId xmlns:a16="http://schemas.microsoft.com/office/drawing/2014/main" id="{7D5A4D7D-B90F-B241-A4D5-297FC4820D08}"/>
              </a:ext>
            </a:extLst>
          </p:cNvPr>
          <p:cNvPicPr>
            <a:picLocks noChangeAspect="1"/>
          </p:cNvPicPr>
          <p:nvPr/>
        </p:nvPicPr>
        <p:blipFill>
          <a:blip r:embed="rId4"/>
          <a:stretch>
            <a:fillRect/>
          </a:stretch>
        </p:blipFill>
        <p:spPr>
          <a:xfrm>
            <a:off x="3587639" y="1741280"/>
            <a:ext cx="3334172" cy="2559450"/>
          </a:xfrm>
          <a:prstGeom prst="rect">
            <a:avLst/>
          </a:prstGeom>
        </p:spPr>
      </p:pic>
      <p:pic>
        <p:nvPicPr>
          <p:cNvPr id="1026" name="Picture 2" descr="Aucune description de photo disponible.">
            <a:extLst>
              <a:ext uri="{FF2B5EF4-FFF2-40B4-BE49-F238E27FC236}">
                <a16:creationId xmlns:a16="http://schemas.microsoft.com/office/drawing/2014/main" id="{41591CB2-092B-81A0-0AB4-73C30B8F2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853" y="4375379"/>
            <a:ext cx="1096323" cy="1096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3600" dirty="0">
                <a:solidFill>
                  <a:srgbClr val="38512F"/>
                </a:solidFill>
                <a:latin typeface="Lora" pitchFamily="34" charset="0"/>
                <a:ea typeface="Lora" pitchFamily="34" charset="-122"/>
                <a:cs typeface="Lora" pitchFamily="34" charset="-120"/>
              </a:rPr>
              <a:t>Processus </a:t>
            </a:r>
            <a:r>
              <a:rPr lang="en-US" sz="3600" dirty="0" err="1">
                <a:solidFill>
                  <a:srgbClr val="38512F"/>
                </a:solidFill>
                <a:latin typeface="Lora" pitchFamily="34" charset="0"/>
                <a:ea typeface="Lora" pitchFamily="34" charset="-122"/>
                <a:cs typeface="Lora" pitchFamily="34" charset="-120"/>
              </a:rPr>
              <a:t>d’oxydation</a:t>
            </a:r>
            <a:r>
              <a:rPr lang="en-US" sz="3600" dirty="0">
                <a:solidFill>
                  <a:srgbClr val="38512F"/>
                </a:solidFill>
                <a:latin typeface="Lora" pitchFamily="34" charset="0"/>
                <a:ea typeface="Lora" pitchFamily="34" charset="-122"/>
                <a:cs typeface="Lora" pitchFamily="34" charset="-120"/>
              </a:rPr>
              <a:t> des </a:t>
            </a:r>
            <a:r>
              <a:rPr lang="en-US" sz="3600" dirty="0" err="1">
                <a:solidFill>
                  <a:srgbClr val="38512F"/>
                </a:solidFill>
                <a:latin typeface="Lora" pitchFamily="34" charset="0"/>
                <a:ea typeface="Lora" pitchFamily="34" charset="-122"/>
                <a:cs typeface="Lora" pitchFamily="34" charset="-120"/>
              </a:rPr>
              <a:t>acides</a:t>
            </a:r>
            <a:r>
              <a:rPr lang="en-US" sz="3600" dirty="0">
                <a:solidFill>
                  <a:srgbClr val="38512F"/>
                </a:solidFill>
                <a:latin typeface="Lora" pitchFamily="34" charset="0"/>
                <a:ea typeface="Lora" pitchFamily="34" charset="-122"/>
                <a:cs typeface="Lora" pitchFamily="34" charset="-120"/>
              </a:rPr>
              <a:t> gras</a:t>
            </a:r>
            <a:endParaRPr lang="en-US" sz="36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7" name="Rectangle 6">
            <a:extLst>
              <a:ext uri="{FF2B5EF4-FFF2-40B4-BE49-F238E27FC236}">
                <a16:creationId xmlns:a16="http://schemas.microsoft.com/office/drawing/2014/main" id="{B32F713C-A234-E4CE-0EBA-70C361D4744C}"/>
              </a:ext>
            </a:extLst>
          </p:cNvPr>
          <p:cNvSpPr/>
          <p:nvPr/>
        </p:nvSpPr>
        <p:spPr>
          <a:xfrm>
            <a:off x="1925985" y="4634128"/>
            <a:ext cx="8477117" cy="22716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dirty="0">
                <a:latin typeface="Lora" pitchFamily="2" charset="0"/>
              </a:rPr>
              <a:t>Sont instables et peuvent se décomposer pour former des </a:t>
            </a:r>
            <a:r>
              <a:rPr lang="fr-FR" sz="2400" b="1" dirty="0">
                <a:latin typeface="Lora" pitchFamily="2" charset="0"/>
              </a:rPr>
              <a:t>produits d’oxydation secondaires</a:t>
            </a:r>
            <a:r>
              <a:rPr lang="fr-FR" sz="2400" dirty="0">
                <a:latin typeface="Lora" pitchFamily="2" charset="0"/>
              </a:rPr>
              <a:t>: aldéhydes, cétones, alcools.... ,ils sont volatils avec une odeur désagréable à l’origine du gout de rance.</a:t>
            </a:r>
          </a:p>
          <a:p>
            <a:endParaRPr lang="fr-FR" sz="2000" dirty="0">
              <a:latin typeface="Lora" pitchFamily="2" charset="0"/>
            </a:endParaRPr>
          </a:p>
        </p:txBody>
      </p:sp>
      <p:sp>
        <p:nvSpPr>
          <p:cNvPr id="10" name="Rectangle 9">
            <a:extLst>
              <a:ext uri="{FF2B5EF4-FFF2-40B4-BE49-F238E27FC236}">
                <a16:creationId xmlns:a16="http://schemas.microsoft.com/office/drawing/2014/main" id="{BA5CDA4B-1703-BFA7-1ECB-6E441D221EA0}"/>
              </a:ext>
            </a:extLst>
          </p:cNvPr>
          <p:cNvSpPr/>
          <p:nvPr/>
        </p:nvSpPr>
        <p:spPr>
          <a:xfrm>
            <a:off x="251792" y="1231402"/>
            <a:ext cx="10151310" cy="1339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b="1" dirty="0">
                <a:latin typeface="Lora" pitchFamily="2" charset="0"/>
              </a:rPr>
              <a:t>Formation d’hydro peroxydes, des substances neutres qui n’ont ni odeur, ni saveur</a:t>
            </a:r>
          </a:p>
        </p:txBody>
      </p:sp>
      <p:sp>
        <p:nvSpPr>
          <p:cNvPr id="11" name="Flèche : courbe vers la droite 10">
            <a:extLst>
              <a:ext uri="{FF2B5EF4-FFF2-40B4-BE49-F238E27FC236}">
                <a16:creationId xmlns:a16="http://schemas.microsoft.com/office/drawing/2014/main" id="{9543C0A5-17F9-9CD5-150F-C636F88B70D6}"/>
              </a:ext>
            </a:extLst>
          </p:cNvPr>
          <p:cNvSpPr/>
          <p:nvPr/>
        </p:nvSpPr>
        <p:spPr>
          <a:xfrm rot="18635600">
            <a:off x="621521" y="2763052"/>
            <a:ext cx="1139661" cy="2161252"/>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18747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4000" dirty="0">
                <a:solidFill>
                  <a:srgbClr val="38512F"/>
                </a:solidFill>
                <a:latin typeface="Lora" pitchFamily="34" charset="0"/>
                <a:ea typeface="Lora" pitchFamily="34" charset="-122"/>
                <a:cs typeface="Lora" pitchFamily="34" charset="-120"/>
              </a:rPr>
              <a:t>Les analyses </a:t>
            </a:r>
            <a:r>
              <a:rPr lang="en-US" sz="4000" dirty="0" err="1">
                <a:solidFill>
                  <a:srgbClr val="38512F"/>
                </a:solidFill>
                <a:latin typeface="Lora" pitchFamily="34" charset="0"/>
                <a:ea typeface="Lora" pitchFamily="34" charset="-122"/>
                <a:cs typeface="Lora" pitchFamily="34" charset="-120"/>
              </a:rPr>
              <a:t>spectrophotométriques</a:t>
            </a:r>
            <a:endParaRPr lang="en-US" sz="40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5" name="Rectangle 4">
            <a:extLst>
              <a:ext uri="{FF2B5EF4-FFF2-40B4-BE49-F238E27FC236}">
                <a16:creationId xmlns:a16="http://schemas.microsoft.com/office/drawing/2014/main" id="{7231E1BB-C9B4-DA75-074D-62D814F70734}"/>
              </a:ext>
            </a:extLst>
          </p:cNvPr>
          <p:cNvSpPr/>
          <p:nvPr/>
        </p:nvSpPr>
        <p:spPr>
          <a:xfrm>
            <a:off x="217337" y="1825842"/>
            <a:ext cx="1744648" cy="1339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a:latin typeface="Lora" pitchFamily="2" charset="0"/>
              </a:rPr>
              <a:t>K232</a:t>
            </a:r>
          </a:p>
        </p:txBody>
      </p:sp>
      <p:sp>
        <p:nvSpPr>
          <p:cNvPr id="7" name="Rectangle 6">
            <a:extLst>
              <a:ext uri="{FF2B5EF4-FFF2-40B4-BE49-F238E27FC236}">
                <a16:creationId xmlns:a16="http://schemas.microsoft.com/office/drawing/2014/main" id="{9629918F-C2F8-6248-E433-2BA14724F62B}"/>
              </a:ext>
            </a:extLst>
          </p:cNvPr>
          <p:cNvSpPr/>
          <p:nvPr/>
        </p:nvSpPr>
        <p:spPr>
          <a:xfrm>
            <a:off x="217337" y="4936322"/>
            <a:ext cx="1744648" cy="1339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a:latin typeface="Lora" pitchFamily="2" charset="0"/>
              </a:rPr>
              <a:t>K270</a:t>
            </a:r>
            <a:endParaRPr lang="fr-FR" sz="2000" b="1" dirty="0">
              <a:latin typeface="Lora" pitchFamily="2" charset="0"/>
            </a:endParaRPr>
          </a:p>
        </p:txBody>
      </p:sp>
      <p:sp>
        <p:nvSpPr>
          <p:cNvPr id="8" name="ZoneTexte 7">
            <a:extLst>
              <a:ext uri="{FF2B5EF4-FFF2-40B4-BE49-F238E27FC236}">
                <a16:creationId xmlns:a16="http://schemas.microsoft.com/office/drawing/2014/main" id="{84D6DE9B-1B14-E472-0479-13BFAF4299B1}"/>
              </a:ext>
            </a:extLst>
          </p:cNvPr>
          <p:cNvSpPr txBox="1"/>
          <p:nvPr/>
        </p:nvSpPr>
        <p:spPr>
          <a:xfrm>
            <a:off x="3860336" y="2261522"/>
            <a:ext cx="6568440" cy="461665"/>
          </a:xfrm>
          <a:prstGeom prst="rect">
            <a:avLst/>
          </a:prstGeom>
          <a:noFill/>
        </p:spPr>
        <p:txBody>
          <a:bodyPr wrap="square" rtlCol="0">
            <a:spAutoFit/>
          </a:bodyPr>
          <a:lstStyle/>
          <a:p>
            <a:r>
              <a:rPr lang="fr-FR" sz="2400" dirty="0">
                <a:latin typeface="Lora" pitchFamily="2" charset="0"/>
              </a:rPr>
              <a:t>Renseigne sur le degré d’oxydation primaire</a:t>
            </a:r>
          </a:p>
        </p:txBody>
      </p:sp>
      <p:sp>
        <p:nvSpPr>
          <p:cNvPr id="10" name="ZoneTexte 9">
            <a:extLst>
              <a:ext uri="{FF2B5EF4-FFF2-40B4-BE49-F238E27FC236}">
                <a16:creationId xmlns:a16="http://schemas.microsoft.com/office/drawing/2014/main" id="{F1431F5F-5CBE-13EA-A76D-D84EEFDEB1F7}"/>
              </a:ext>
            </a:extLst>
          </p:cNvPr>
          <p:cNvSpPr txBox="1"/>
          <p:nvPr/>
        </p:nvSpPr>
        <p:spPr>
          <a:xfrm>
            <a:off x="3870960" y="5375249"/>
            <a:ext cx="6964679" cy="461665"/>
          </a:xfrm>
          <a:prstGeom prst="rect">
            <a:avLst/>
          </a:prstGeom>
          <a:noFill/>
        </p:spPr>
        <p:txBody>
          <a:bodyPr wrap="square" rtlCol="0">
            <a:spAutoFit/>
          </a:bodyPr>
          <a:lstStyle/>
          <a:p>
            <a:r>
              <a:rPr lang="fr-FR" sz="2400" dirty="0">
                <a:latin typeface="Lora" pitchFamily="2" charset="0"/>
              </a:rPr>
              <a:t>Renseigne sur le degré d’oxydation secondaire</a:t>
            </a:r>
          </a:p>
        </p:txBody>
      </p:sp>
      <p:sp>
        <p:nvSpPr>
          <p:cNvPr id="11" name="Flèche : droite 10">
            <a:extLst>
              <a:ext uri="{FF2B5EF4-FFF2-40B4-BE49-F238E27FC236}">
                <a16:creationId xmlns:a16="http://schemas.microsoft.com/office/drawing/2014/main" id="{B997CFF9-CBA6-6860-85F9-770A85AE67BF}"/>
              </a:ext>
            </a:extLst>
          </p:cNvPr>
          <p:cNvSpPr/>
          <p:nvPr/>
        </p:nvSpPr>
        <p:spPr>
          <a:xfrm>
            <a:off x="2099146" y="2359245"/>
            <a:ext cx="1493520" cy="27271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B0D9DACB-6E8B-016A-AEA6-D9864A95CAFC}"/>
              </a:ext>
            </a:extLst>
          </p:cNvPr>
          <p:cNvSpPr/>
          <p:nvPr/>
        </p:nvSpPr>
        <p:spPr>
          <a:xfrm>
            <a:off x="2099146" y="5469725"/>
            <a:ext cx="1493520" cy="27271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8775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3600" dirty="0" err="1">
                <a:solidFill>
                  <a:srgbClr val="38512F"/>
                </a:solidFill>
                <a:latin typeface="Lora" pitchFamily="34" charset="0"/>
                <a:ea typeface="Lora" pitchFamily="34" charset="-122"/>
                <a:cs typeface="Lora" pitchFamily="34" charset="-120"/>
              </a:rPr>
              <a:t>Détermination</a:t>
            </a:r>
            <a:r>
              <a:rPr lang="en-US" sz="3600" dirty="0">
                <a:solidFill>
                  <a:srgbClr val="38512F"/>
                </a:solidFill>
                <a:latin typeface="Lora" pitchFamily="34" charset="0"/>
                <a:ea typeface="Lora" pitchFamily="34" charset="-122"/>
                <a:cs typeface="Lora" pitchFamily="34" charset="-120"/>
              </a:rPr>
              <a:t> des alkyl-esters</a:t>
            </a:r>
            <a:endParaRPr lang="en-US" sz="36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7" name="Rectangle 6">
            <a:extLst>
              <a:ext uri="{FF2B5EF4-FFF2-40B4-BE49-F238E27FC236}">
                <a16:creationId xmlns:a16="http://schemas.microsoft.com/office/drawing/2014/main" id="{B32F713C-A234-E4CE-0EBA-70C361D4744C}"/>
              </a:ext>
            </a:extLst>
          </p:cNvPr>
          <p:cNvSpPr/>
          <p:nvPr/>
        </p:nvSpPr>
        <p:spPr>
          <a:xfrm>
            <a:off x="1765665" y="4829908"/>
            <a:ext cx="9100455" cy="25614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dirty="0">
                <a:latin typeface="Lora" pitchFamily="2" charset="0"/>
              </a:rPr>
              <a:t>A l’origine, ce paramètre analytique a été proposé pour défendre la fraicheur de l’huile pour révéler la présence d’huile vierge désodorisée. Il a été ensuite introduit dans la norme surtout pour protéger les huiles extra vierges( &lt;35 mg/kg)</a:t>
            </a:r>
          </a:p>
        </p:txBody>
      </p:sp>
      <p:sp>
        <p:nvSpPr>
          <p:cNvPr id="10" name="Rectangle 9">
            <a:extLst>
              <a:ext uri="{FF2B5EF4-FFF2-40B4-BE49-F238E27FC236}">
                <a16:creationId xmlns:a16="http://schemas.microsoft.com/office/drawing/2014/main" id="{BA5CDA4B-1703-BFA7-1ECB-6E441D221EA0}"/>
              </a:ext>
            </a:extLst>
          </p:cNvPr>
          <p:cNvSpPr/>
          <p:nvPr/>
        </p:nvSpPr>
        <p:spPr>
          <a:xfrm>
            <a:off x="251792" y="1231402"/>
            <a:ext cx="10151310" cy="1339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b="1" dirty="0">
                <a:latin typeface="Lora" pitchFamily="2" charset="0"/>
              </a:rPr>
              <a:t>Des composés chimiques qui se forment de la réaction entre les acides gras libres et les alcools éventuellement présents dans l’huile </a:t>
            </a:r>
          </a:p>
        </p:txBody>
      </p:sp>
      <p:sp>
        <p:nvSpPr>
          <p:cNvPr id="11" name="Flèche : courbe vers la droite 10">
            <a:extLst>
              <a:ext uri="{FF2B5EF4-FFF2-40B4-BE49-F238E27FC236}">
                <a16:creationId xmlns:a16="http://schemas.microsoft.com/office/drawing/2014/main" id="{9543C0A5-17F9-9CD5-150F-C636F88B70D6}"/>
              </a:ext>
            </a:extLst>
          </p:cNvPr>
          <p:cNvSpPr/>
          <p:nvPr/>
        </p:nvSpPr>
        <p:spPr>
          <a:xfrm rot="18635600">
            <a:off x="826324" y="2604462"/>
            <a:ext cx="780124" cy="2669358"/>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396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5" name="ZoneTexte 4">
            <a:extLst>
              <a:ext uri="{FF2B5EF4-FFF2-40B4-BE49-F238E27FC236}">
                <a16:creationId xmlns:a16="http://schemas.microsoft.com/office/drawing/2014/main" id="{15661C62-DED8-8176-11C4-7458D72D68F9}"/>
              </a:ext>
            </a:extLst>
          </p:cNvPr>
          <p:cNvSpPr txBox="1"/>
          <p:nvPr/>
        </p:nvSpPr>
        <p:spPr>
          <a:xfrm>
            <a:off x="2508738" y="696747"/>
            <a:ext cx="6705600" cy="646331"/>
          </a:xfrm>
          <a:prstGeom prst="rect">
            <a:avLst/>
          </a:prstGeom>
          <a:noFill/>
        </p:spPr>
        <p:txBody>
          <a:bodyPr wrap="square" rtlCol="0">
            <a:spAutoFit/>
          </a:bodyPr>
          <a:lstStyle/>
          <a:p>
            <a:pPr algn="ctr"/>
            <a:r>
              <a:rPr lang="fr-FR" sz="3600" b="1" dirty="0">
                <a:latin typeface="Lora" pitchFamily="2" charset="0"/>
              </a:rPr>
              <a:t>L’Evaluation organoleptique</a:t>
            </a:r>
          </a:p>
        </p:txBody>
      </p:sp>
      <p:pic>
        <p:nvPicPr>
          <p:cNvPr id="6" name="Picture 4" descr="Aucune description disponible.">
            <a:extLst>
              <a:ext uri="{FF2B5EF4-FFF2-40B4-BE49-F238E27FC236}">
                <a16:creationId xmlns:a16="http://schemas.microsoft.com/office/drawing/2014/main" id="{21D53F3D-1965-811E-8E1B-58F1BED14A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3"/>
          <a:stretch/>
        </p:blipFill>
        <p:spPr bwMode="auto">
          <a:xfrm>
            <a:off x="3574612" y="1992931"/>
            <a:ext cx="4385357" cy="582947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26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4374" dirty="0">
                <a:solidFill>
                  <a:srgbClr val="38512F"/>
                </a:solidFill>
                <a:latin typeface="Lora" pitchFamily="34" charset="0"/>
                <a:ea typeface="Lora" pitchFamily="34" charset="-122"/>
                <a:cs typeface="Lora" pitchFamily="34" charset="-120"/>
              </a:rPr>
              <a:t>La </a:t>
            </a:r>
            <a:r>
              <a:rPr lang="en-US" sz="4374" dirty="0" err="1">
                <a:solidFill>
                  <a:srgbClr val="38512F"/>
                </a:solidFill>
                <a:latin typeface="Lora" pitchFamily="34" charset="0"/>
                <a:ea typeface="Lora" pitchFamily="34" charset="-122"/>
                <a:cs typeface="Lora" pitchFamily="34" charset="-120"/>
              </a:rPr>
              <a:t>dégustation</a:t>
            </a:r>
            <a:endParaRPr lang="en-US" sz="4374"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5" name="Rectangle 4">
            <a:extLst>
              <a:ext uri="{FF2B5EF4-FFF2-40B4-BE49-F238E27FC236}">
                <a16:creationId xmlns:a16="http://schemas.microsoft.com/office/drawing/2014/main" id="{F76CBC2B-AE51-00D9-573C-EC683922B82D}"/>
              </a:ext>
            </a:extLst>
          </p:cNvPr>
          <p:cNvSpPr/>
          <p:nvPr/>
        </p:nvSpPr>
        <p:spPr>
          <a:xfrm>
            <a:off x="251792" y="1231402"/>
            <a:ext cx="10151310" cy="1339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b="1" dirty="0">
                <a:latin typeface="Lora" pitchFamily="2" charset="0"/>
              </a:rPr>
              <a:t>Passe par:</a:t>
            </a:r>
          </a:p>
          <a:p>
            <a:pPr marL="342900" indent="-342900">
              <a:buFont typeface="Wingdings" panose="05000000000000000000" pitchFamily="2" charset="2"/>
              <a:buChar char="§"/>
            </a:pPr>
            <a:r>
              <a:rPr lang="fr-FR" sz="2400" dirty="0">
                <a:latin typeface="Lora" pitchFamily="2" charset="0"/>
              </a:rPr>
              <a:t>L’odorat (olfaction et rétro olfaction) </a:t>
            </a:r>
          </a:p>
          <a:p>
            <a:pPr marL="342900" indent="-342900">
              <a:buFont typeface="Wingdings" panose="05000000000000000000" pitchFamily="2" charset="2"/>
              <a:buChar char="§"/>
            </a:pPr>
            <a:r>
              <a:rPr lang="fr-FR" sz="2400" dirty="0">
                <a:latin typeface="Lora" pitchFamily="2" charset="0"/>
              </a:rPr>
              <a:t>Le goût</a:t>
            </a:r>
          </a:p>
        </p:txBody>
      </p:sp>
      <p:sp>
        <p:nvSpPr>
          <p:cNvPr id="6" name="Flèche : courbe vers la droite 5">
            <a:extLst>
              <a:ext uri="{FF2B5EF4-FFF2-40B4-BE49-F238E27FC236}">
                <a16:creationId xmlns:a16="http://schemas.microsoft.com/office/drawing/2014/main" id="{DDEF0BD7-874A-0D4E-BC94-0BDFE5F40B69}"/>
              </a:ext>
            </a:extLst>
          </p:cNvPr>
          <p:cNvSpPr/>
          <p:nvPr/>
        </p:nvSpPr>
        <p:spPr>
          <a:xfrm rot="18635600">
            <a:off x="511950" y="2749080"/>
            <a:ext cx="429272" cy="1078655"/>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
        <p:nvSpPr>
          <p:cNvPr id="7" name="Rectangle 6">
            <a:extLst>
              <a:ext uri="{FF2B5EF4-FFF2-40B4-BE49-F238E27FC236}">
                <a16:creationId xmlns:a16="http://schemas.microsoft.com/office/drawing/2014/main" id="{3349A6F9-4998-0DD0-A7B9-C26D44DA1785}"/>
              </a:ext>
            </a:extLst>
          </p:cNvPr>
          <p:cNvSpPr/>
          <p:nvPr/>
        </p:nvSpPr>
        <p:spPr>
          <a:xfrm>
            <a:off x="1144342" y="3802324"/>
            <a:ext cx="9100455" cy="25614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dirty="0">
                <a:latin typeface="Lora" pitchFamily="2" charset="0"/>
              </a:rPr>
              <a:t>Recherche olfactive des arômes:</a:t>
            </a:r>
          </a:p>
          <a:p>
            <a:pPr marL="342900" indent="-342900">
              <a:buFont typeface="Wingdings" panose="05000000000000000000" pitchFamily="2" charset="2"/>
              <a:buChar char="ü"/>
            </a:pPr>
            <a:r>
              <a:rPr lang="fr-FR" sz="2000" dirty="0">
                <a:latin typeface="Lora" pitchFamily="2" charset="0"/>
              </a:rPr>
              <a:t>Évaluation de l'intensité olfactive du fruité et identification de certains arômes particuliers qui le composent.</a:t>
            </a:r>
          </a:p>
          <a:p>
            <a:pPr marL="342900" indent="-342900">
              <a:buFont typeface="Wingdings" panose="05000000000000000000" pitchFamily="2" charset="2"/>
              <a:buChar char="ü"/>
            </a:pPr>
            <a:r>
              <a:rPr lang="fr-FR" sz="2000" dirty="0">
                <a:latin typeface="Lora" pitchFamily="2" charset="0"/>
              </a:rPr>
              <a:t> Evaluation de la présence éventuelle de certains défauts tel que le rance, le chômé…</a:t>
            </a:r>
            <a:endParaRPr lang="fr-FR" sz="2400" dirty="0">
              <a:latin typeface="Lora" pitchFamily="2" charset="0"/>
            </a:endParaRPr>
          </a:p>
        </p:txBody>
      </p:sp>
      <p:sp>
        <p:nvSpPr>
          <p:cNvPr id="8" name="Flèche : courbe vers la droite 7">
            <a:extLst>
              <a:ext uri="{FF2B5EF4-FFF2-40B4-BE49-F238E27FC236}">
                <a16:creationId xmlns:a16="http://schemas.microsoft.com/office/drawing/2014/main" id="{9B367767-DC8A-D79A-2509-D80AC848DF3E}"/>
              </a:ext>
            </a:extLst>
          </p:cNvPr>
          <p:cNvSpPr/>
          <p:nvPr/>
        </p:nvSpPr>
        <p:spPr>
          <a:xfrm rot="18635600">
            <a:off x="1514413" y="6541975"/>
            <a:ext cx="429272" cy="1078655"/>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14DA6C55-B1C3-FA93-A85F-6DFD49FF8D46}"/>
              </a:ext>
            </a:extLst>
          </p:cNvPr>
          <p:cNvSpPr/>
          <p:nvPr/>
        </p:nvSpPr>
        <p:spPr>
          <a:xfrm>
            <a:off x="2429761" y="6721889"/>
            <a:ext cx="7815036" cy="1339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b="1" dirty="0">
                <a:solidFill>
                  <a:schemeClr val="accent6">
                    <a:lumMod val="75000"/>
                  </a:schemeClr>
                </a:solidFill>
                <a:latin typeface="Lora" pitchFamily="2" charset="0"/>
              </a:rPr>
              <a:t>Permet de définir certaines des caractéristiques positives ou négatives de l’huile d’olive</a:t>
            </a:r>
          </a:p>
        </p:txBody>
      </p:sp>
    </p:spTree>
    <p:extLst>
      <p:ext uri="{BB962C8B-B14F-4D97-AF65-F5344CB8AC3E}">
        <p14:creationId xmlns:p14="http://schemas.microsoft.com/office/powerpoint/2010/main" val="3759395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3600" dirty="0">
                <a:solidFill>
                  <a:srgbClr val="38512F"/>
                </a:solidFill>
                <a:latin typeface="Lora" pitchFamily="34" charset="0"/>
                <a:ea typeface="Lora" pitchFamily="34" charset="-122"/>
                <a:cs typeface="Lora" pitchFamily="34" charset="-120"/>
              </a:rPr>
              <a:t>Evaluation des </a:t>
            </a:r>
            <a:r>
              <a:rPr lang="en-US" sz="3600" dirty="0" err="1">
                <a:solidFill>
                  <a:srgbClr val="38512F"/>
                </a:solidFill>
                <a:latin typeface="Lora" pitchFamily="34" charset="0"/>
                <a:ea typeface="Lora" pitchFamily="34" charset="-122"/>
                <a:cs typeface="Lora" pitchFamily="34" charset="-120"/>
              </a:rPr>
              <a:t>attributs</a:t>
            </a:r>
            <a:r>
              <a:rPr lang="en-US" sz="3600" dirty="0">
                <a:solidFill>
                  <a:srgbClr val="38512F"/>
                </a:solidFill>
                <a:latin typeface="Lora" pitchFamily="34" charset="0"/>
                <a:ea typeface="Lora" pitchFamily="34" charset="-122"/>
                <a:cs typeface="Lora" pitchFamily="34" charset="-120"/>
              </a:rPr>
              <a:t> </a:t>
            </a:r>
            <a:r>
              <a:rPr lang="en-US" sz="3600" dirty="0" err="1">
                <a:solidFill>
                  <a:srgbClr val="38512F"/>
                </a:solidFill>
                <a:latin typeface="Lora" pitchFamily="34" charset="0"/>
                <a:ea typeface="Lora" pitchFamily="34" charset="-122"/>
                <a:cs typeface="Lora" pitchFamily="34" charset="-120"/>
              </a:rPr>
              <a:t>positifs</a:t>
            </a:r>
            <a:endParaRPr lang="en-US" sz="36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7" name="Rectangle 6">
            <a:extLst>
              <a:ext uri="{FF2B5EF4-FFF2-40B4-BE49-F238E27FC236}">
                <a16:creationId xmlns:a16="http://schemas.microsoft.com/office/drawing/2014/main" id="{B32F713C-A234-E4CE-0EBA-70C361D4744C}"/>
              </a:ext>
            </a:extLst>
          </p:cNvPr>
          <p:cNvSpPr/>
          <p:nvPr/>
        </p:nvSpPr>
        <p:spPr>
          <a:xfrm>
            <a:off x="2483679" y="4829908"/>
            <a:ext cx="8382441" cy="15940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mj-lt"/>
              <a:buAutoNum type="arabicPeriod"/>
            </a:pPr>
            <a:r>
              <a:rPr lang="fr-FR" sz="2400" b="1" dirty="0">
                <a:latin typeface="Lora" pitchFamily="2" charset="0"/>
              </a:rPr>
              <a:t>Intense</a:t>
            </a:r>
            <a:r>
              <a:rPr lang="fr-FR" sz="2400" dirty="0">
                <a:latin typeface="Lora" pitchFamily="2" charset="0"/>
              </a:rPr>
              <a:t>: La médiane de l’attribut est supérieure à 6,0</a:t>
            </a:r>
          </a:p>
          <a:p>
            <a:pPr marL="457200" indent="-457200">
              <a:buFont typeface="+mj-lt"/>
              <a:buAutoNum type="arabicPeriod"/>
            </a:pPr>
            <a:r>
              <a:rPr lang="fr-FR" sz="2400" dirty="0">
                <a:latin typeface="Lora" pitchFamily="2" charset="0"/>
              </a:rPr>
              <a:t> </a:t>
            </a:r>
            <a:r>
              <a:rPr lang="fr-FR" sz="2400" b="1" dirty="0">
                <a:latin typeface="Lora" pitchFamily="2" charset="0"/>
              </a:rPr>
              <a:t>Moyen</a:t>
            </a:r>
            <a:r>
              <a:rPr lang="fr-FR" sz="2400" dirty="0">
                <a:latin typeface="Lora" pitchFamily="2" charset="0"/>
              </a:rPr>
              <a:t>: La médiane de l’attribut est comprise entre 3,0 et 6,0 </a:t>
            </a:r>
          </a:p>
          <a:p>
            <a:pPr marL="457200" indent="-457200">
              <a:buFont typeface="+mj-lt"/>
              <a:buAutoNum type="arabicPeriod"/>
            </a:pPr>
            <a:r>
              <a:rPr lang="fr-FR" sz="2400" dirty="0">
                <a:latin typeface="Lora" pitchFamily="2" charset="0"/>
              </a:rPr>
              <a:t> </a:t>
            </a:r>
            <a:r>
              <a:rPr lang="fr-FR" sz="2400" b="1" dirty="0">
                <a:latin typeface="Lora" pitchFamily="2" charset="0"/>
              </a:rPr>
              <a:t>Léger</a:t>
            </a:r>
            <a:r>
              <a:rPr lang="fr-FR" sz="2400" dirty="0">
                <a:latin typeface="Lora" pitchFamily="2" charset="0"/>
              </a:rPr>
              <a:t>: La médiane de l’attribut est inférieure à 3,0</a:t>
            </a:r>
          </a:p>
        </p:txBody>
      </p:sp>
      <p:sp>
        <p:nvSpPr>
          <p:cNvPr id="10" name="Rectangle 9">
            <a:extLst>
              <a:ext uri="{FF2B5EF4-FFF2-40B4-BE49-F238E27FC236}">
                <a16:creationId xmlns:a16="http://schemas.microsoft.com/office/drawing/2014/main" id="{BA5CDA4B-1703-BFA7-1ECB-6E441D221EA0}"/>
              </a:ext>
            </a:extLst>
          </p:cNvPr>
          <p:cNvSpPr/>
          <p:nvPr/>
        </p:nvSpPr>
        <p:spPr>
          <a:xfrm>
            <a:off x="251792" y="1231402"/>
            <a:ext cx="10151310" cy="1339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b="1" dirty="0">
                <a:latin typeface="Lora" pitchFamily="2" charset="0"/>
              </a:rPr>
              <a:t>Les attributs positifs sont: Fruité, Piquant et Amer</a:t>
            </a:r>
          </a:p>
          <a:p>
            <a:r>
              <a:rPr lang="fr-FR" sz="2400" b="1" dirty="0">
                <a:latin typeface="Lora" pitchFamily="2" charset="0"/>
              </a:rPr>
              <a:t>Ils sont évalués en fonction de l’intensité de leur perception</a:t>
            </a:r>
          </a:p>
        </p:txBody>
      </p:sp>
      <p:sp>
        <p:nvSpPr>
          <p:cNvPr id="11" name="Flèche : courbe vers la droite 10">
            <a:extLst>
              <a:ext uri="{FF2B5EF4-FFF2-40B4-BE49-F238E27FC236}">
                <a16:creationId xmlns:a16="http://schemas.microsoft.com/office/drawing/2014/main" id="{9543C0A5-17F9-9CD5-150F-C636F88B70D6}"/>
              </a:ext>
            </a:extLst>
          </p:cNvPr>
          <p:cNvSpPr/>
          <p:nvPr/>
        </p:nvSpPr>
        <p:spPr>
          <a:xfrm rot="18635600">
            <a:off x="826322" y="2900933"/>
            <a:ext cx="780124" cy="2669358"/>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19516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3600" dirty="0">
                <a:solidFill>
                  <a:srgbClr val="38512F"/>
                </a:solidFill>
                <a:latin typeface="Lora" pitchFamily="34" charset="0"/>
                <a:ea typeface="Lora" pitchFamily="34" charset="-122"/>
                <a:cs typeface="Lora" pitchFamily="34" charset="-120"/>
              </a:rPr>
              <a:t>Classification de </a:t>
            </a:r>
            <a:r>
              <a:rPr lang="en-US" sz="3600" dirty="0" err="1">
                <a:solidFill>
                  <a:srgbClr val="38512F"/>
                </a:solidFill>
                <a:latin typeface="Lora" pitchFamily="34" charset="0"/>
                <a:ea typeface="Lora" pitchFamily="34" charset="-122"/>
                <a:cs typeface="Lora" pitchFamily="34" charset="-120"/>
              </a:rPr>
              <a:t>l’huile</a:t>
            </a:r>
            <a:r>
              <a:rPr lang="en-US" sz="3600" dirty="0">
                <a:solidFill>
                  <a:srgbClr val="38512F"/>
                </a:solidFill>
                <a:latin typeface="Lora" pitchFamily="34" charset="0"/>
                <a:ea typeface="Lora" pitchFamily="34" charset="-122"/>
                <a:cs typeface="Lora" pitchFamily="34" charset="-120"/>
              </a:rPr>
              <a:t> </a:t>
            </a:r>
            <a:r>
              <a:rPr lang="en-US" sz="3600" dirty="0" err="1">
                <a:solidFill>
                  <a:srgbClr val="38512F"/>
                </a:solidFill>
                <a:latin typeface="Lora" pitchFamily="34" charset="0"/>
                <a:ea typeface="Lora" pitchFamily="34" charset="-122"/>
                <a:cs typeface="Lora" pitchFamily="34" charset="-120"/>
              </a:rPr>
              <a:t>d’olive</a:t>
            </a:r>
            <a:endParaRPr lang="en-US" sz="36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8" name="Rectangle 7">
            <a:extLst>
              <a:ext uri="{FF2B5EF4-FFF2-40B4-BE49-F238E27FC236}">
                <a16:creationId xmlns:a16="http://schemas.microsoft.com/office/drawing/2014/main" id="{B7035317-8779-6D26-C226-21F4B416CBFE}"/>
              </a:ext>
            </a:extLst>
          </p:cNvPr>
          <p:cNvSpPr/>
          <p:nvPr/>
        </p:nvSpPr>
        <p:spPr>
          <a:xfrm>
            <a:off x="948761" y="1465036"/>
            <a:ext cx="3220074" cy="694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latin typeface="Lora" pitchFamily="2" charset="0"/>
              </a:rPr>
              <a:t>Extra</a:t>
            </a:r>
            <a:endParaRPr lang="fr-FR" b="1" dirty="0">
              <a:latin typeface="Lora" pitchFamily="2" charset="0"/>
            </a:endParaRPr>
          </a:p>
        </p:txBody>
      </p:sp>
      <p:sp>
        <p:nvSpPr>
          <p:cNvPr id="12" name="Rectangle 11">
            <a:extLst>
              <a:ext uri="{FF2B5EF4-FFF2-40B4-BE49-F238E27FC236}">
                <a16:creationId xmlns:a16="http://schemas.microsoft.com/office/drawing/2014/main" id="{DA633537-C69B-DE0F-A81F-FD52DA375BA5}"/>
              </a:ext>
            </a:extLst>
          </p:cNvPr>
          <p:cNvSpPr/>
          <p:nvPr/>
        </p:nvSpPr>
        <p:spPr>
          <a:xfrm>
            <a:off x="6528911" y="1465036"/>
            <a:ext cx="3220074" cy="694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latin typeface="Lora" pitchFamily="2" charset="0"/>
              </a:rPr>
              <a:t>Vierge</a:t>
            </a:r>
            <a:endParaRPr lang="fr-FR" b="1" dirty="0">
              <a:latin typeface="Lora" pitchFamily="2" charset="0"/>
            </a:endParaRPr>
          </a:p>
        </p:txBody>
      </p:sp>
      <p:sp>
        <p:nvSpPr>
          <p:cNvPr id="13" name="Rectangle 12">
            <a:extLst>
              <a:ext uri="{FF2B5EF4-FFF2-40B4-BE49-F238E27FC236}">
                <a16:creationId xmlns:a16="http://schemas.microsoft.com/office/drawing/2014/main" id="{C6D053B6-0161-C742-52F1-6232AAD89BC1}"/>
              </a:ext>
            </a:extLst>
          </p:cNvPr>
          <p:cNvSpPr/>
          <p:nvPr/>
        </p:nvSpPr>
        <p:spPr>
          <a:xfrm>
            <a:off x="1218422" y="4309619"/>
            <a:ext cx="3220074" cy="694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latin typeface="Lora" pitchFamily="2" charset="0"/>
              </a:rPr>
              <a:t>Courante</a:t>
            </a:r>
            <a:endParaRPr lang="fr-FR" b="1" dirty="0">
              <a:latin typeface="Lora" pitchFamily="2" charset="0"/>
            </a:endParaRPr>
          </a:p>
        </p:txBody>
      </p:sp>
      <p:sp>
        <p:nvSpPr>
          <p:cNvPr id="14" name="Rectangle 13">
            <a:extLst>
              <a:ext uri="{FF2B5EF4-FFF2-40B4-BE49-F238E27FC236}">
                <a16:creationId xmlns:a16="http://schemas.microsoft.com/office/drawing/2014/main" id="{2F46D6AE-ED3E-0D6D-1A62-4E4C369667DC}"/>
              </a:ext>
            </a:extLst>
          </p:cNvPr>
          <p:cNvSpPr/>
          <p:nvPr/>
        </p:nvSpPr>
        <p:spPr>
          <a:xfrm>
            <a:off x="6569390" y="4265620"/>
            <a:ext cx="3220074" cy="694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latin typeface="Lora" pitchFamily="2" charset="0"/>
              </a:rPr>
              <a:t>Lampante</a:t>
            </a:r>
            <a:endParaRPr lang="fr-FR" b="1" dirty="0">
              <a:latin typeface="Lora" pitchFamily="2" charset="0"/>
            </a:endParaRPr>
          </a:p>
        </p:txBody>
      </p:sp>
      <p:sp>
        <p:nvSpPr>
          <p:cNvPr id="15" name="ZoneTexte 14">
            <a:extLst>
              <a:ext uri="{FF2B5EF4-FFF2-40B4-BE49-F238E27FC236}">
                <a16:creationId xmlns:a16="http://schemas.microsoft.com/office/drawing/2014/main" id="{0F71D011-3365-BA1C-1F22-1A69353EA07A}"/>
              </a:ext>
            </a:extLst>
          </p:cNvPr>
          <p:cNvSpPr txBox="1"/>
          <p:nvPr/>
        </p:nvSpPr>
        <p:spPr>
          <a:xfrm>
            <a:off x="1218423" y="2480047"/>
            <a:ext cx="2882096" cy="984885"/>
          </a:xfrm>
          <a:prstGeom prst="rect">
            <a:avLst/>
          </a:prstGeom>
          <a:noFill/>
        </p:spPr>
        <p:txBody>
          <a:bodyPr wrap="square" rtlCol="0">
            <a:spAutoFit/>
          </a:bodyPr>
          <a:lstStyle/>
          <a:p>
            <a:pPr marL="285750" indent="-285750">
              <a:buFont typeface="Wingdings" panose="05000000000000000000" pitchFamily="2" charset="2"/>
              <a:buChar char="ü"/>
            </a:pPr>
            <a:r>
              <a:rPr lang="fr-FR" sz="2000" b="1" dirty="0" err="1">
                <a:solidFill>
                  <a:schemeClr val="tx1">
                    <a:lumMod val="65000"/>
                    <a:lumOff val="35000"/>
                  </a:schemeClr>
                </a:solidFill>
                <a:latin typeface="Lora" pitchFamily="2" charset="0"/>
              </a:rPr>
              <a:t>M.Fruité</a:t>
            </a:r>
            <a:r>
              <a:rPr lang="fr-FR" sz="2000" b="1" dirty="0">
                <a:solidFill>
                  <a:schemeClr val="tx1">
                    <a:lumMod val="65000"/>
                    <a:lumOff val="35000"/>
                  </a:schemeClr>
                </a:solidFill>
                <a:latin typeface="Lora" pitchFamily="2" charset="0"/>
              </a:rPr>
              <a:t>&gt;0</a:t>
            </a:r>
          </a:p>
          <a:p>
            <a:pPr marL="285750" indent="-285750">
              <a:buFont typeface="Wingdings" panose="05000000000000000000" pitchFamily="2" charset="2"/>
              <a:buChar char="ü"/>
            </a:pPr>
            <a:r>
              <a:rPr lang="fr-FR" sz="2000" b="1" dirty="0" err="1">
                <a:solidFill>
                  <a:schemeClr val="tx1">
                    <a:lumMod val="65000"/>
                    <a:lumOff val="35000"/>
                  </a:schemeClr>
                </a:solidFill>
                <a:latin typeface="Lora" pitchFamily="2" charset="0"/>
              </a:rPr>
              <a:t>M.Défauts</a:t>
            </a:r>
            <a:r>
              <a:rPr lang="fr-FR" sz="2000" b="1" dirty="0">
                <a:solidFill>
                  <a:schemeClr val="tx1">
                    <a:lumMod val="65000"/>
                    <a:lumOff val="35000"/>
                  </a:schemeClr>
                </a:solidFill>
                <a:latin typeface="Lora" pitchFamily="2" charset="0"/>
              </a:rPr>
              <a:t>=0</a:t>
            </a:r>
          </a:p>
          <a:p>
            <a:endParaRPr lang="fr-FR" dirty="0"/>
          </a:p>
        </p:txBody>
      </p:sp>
      <p:sp>
        <p:nvSpPr>
          <p:cNvPr id="16" name="ZoneTexte 15">
            <a:extLst>
              <a:ext uri="{FF2B5EF4-FFF2-40B4-BE49-F238E27FC236}">
                <a16:creationId xmlns:a16="http://schemas.microsoft.com/office/drawing/2014/main" id="{F5A78603-BEC0-79AE-1E2C-1EE81E3E1721}"/>
              </a:ext>
            </a:extLst>
          </p:cNvPr>
          <p:cNvSpPr txBox="1"/>
          <p:nvPr/>
        </p:nvSpPr>
        <p:spPr>
          <a:xfrm>
            <a:off x="6569390" y="2453398"/>
            <a:ext cx="3513124" cy="984885"/>
          </a:xfrm>
          <a:prstGeom prst="rect">
            <a:avLst/>
          </a:prstGeom>
          <a:noFill/>
        </p:spPr>
        <p:txBody>
          <a:bodyPr wrap="square" rtlCol="0">
            <a:spAutoFit/>
          </a:bodyPr>
          <a:lstStyle/>
          <a:p>
            <a:pPr marL="285750" indent="-285750">
              <a:buFont typeface="Wingdings" panose="05000000000000000000" pitchFamily="2" charset="2"/>
              <a:buChar char="ü"/>
            </a:pPr>
            <a:r>
              <a:rPr lang="fr-FR" sz="2000" b="1" dirty="0" err="1">
                <a:solidFill>
                  <a:schemeClr val="tx1">
                    <a:lumMod val="65000"/>
                    <a:lumOff val="35000"/>
                  </a:schemeClr>
                </a:solidFill>
                <a:latin typeface="Lora" pitchFamily="2" charset="0"/>
              </a:rPr>
              <a:t>M.Fruité</a:t>
            </a:r>
            <a:r>
              <a:rPr lang="fr-FR" sz="2000" b="1" dirty="0">
                <a:solidFill>
                  <a:schemeClr val="tx1">
                    <a:lumMod val="65000"/>
                    <a:lumOff val="35000"/>
                  </a:schemeClr>
                </a:solidFill>
                <a:latin typeface="Lora" pitchFamily="2" charset="0"/>
              </a:rPr>
              <a:t>&gt;0</a:t>
            </a:r>
          </a:p>
          <a:p>
            <a:pPr marL="285750" indent="-285750">
              <a:buFont typeface="Wingdings" panose="05000000000000000000" pitchFamily="2" charset="2"/>
              <a:buChar char="ü"/>
            </a:pPr>
            <a:r>
              <a:rPr lang="fr-FR" sz="2000" b="1" dirty="0">
                <a:solidFill>
                  <a:schemeClr val="tx1">
                    <a:lumMod val="65000"/>
                    <a:lumOff val="35000"/>
                  </a:schemeClr>
                </a:solidFill>
                <a:latin typeface="Lora" pitchFamily="2" charset="0"/>
              </a:rPr>
              <a:t>M des défauts&gt; 0 et &lt; 3,5</a:t>
            </a:r>
          </a:p>
          <a:p>
            <a:endParaRPr lang="fr-FR" dirty="0"/>
          </a:p>
        </p:txBody>
      </p:sp>
      <p:sp>
        <p:nvSpPr>
          <p:cNvPr id="17" name="ZoneTexte 16">
            <a:extLst>
              <a:ext uri="{FF2B5EF4-FFF2-40B4-BE49-F238E27FC236}">
                <a16:creationId xmlns:a16="http://schemas.microsoft.com/office/drawing/2014/main" id="{3585E067-F43D-8361-195F-3115EAB22499}"/>
              </a:ext>
            </a:extLst>
          </p:cNvPr>
          <p:cNvSpPr txBox="1"/>
          <p:nvPr/>
        </p:nvSpPr>
        <p:spPr>
          <a:xfrm>
            <a:off x="606515" y="5491382"/>
            <a:ext cx="4443889" cy="707886"/>
          </a:xfrm>
          <a:prstGeom prst="rect">
            <a:avLst/>
          </a:prstGeom>
          <a:noFill/>
        </p:spPr>
        <p:txBody>
          <a:bodyPr wrap="square" rtlCol="0">
            <a:spAutoFit/>
          </a:bodyPr>
          <a:lstStyle/>
          <a:p>
            <a:pPr marL="285750" indent="-285750">
              <a:buFont typeface="Wingdings" panose="05000000000000000000" pitchFamily="2" charset="2"/>
              <a:buChar char="ü"/>
            </a:pPr>
            <a:r>
              <a:rPr lang="fr-FR" sz="2000" b="1" dirty="0">
                <a:solidFill>
                  <a:schemeClr val="tx1">
                    <a:lumMod val="65000"/>
                    <a:lumOff val="35000"/>
                  </a:schemeClr>
                </a:solidFill>
                <a:latin typeface="Lora" pitchFamily="2" charset="0"/>
              </a:rPr>
              <a:t>M défauts&gt; 3,5 et &lt; 6,0</a:t>
            </a:r>
          </a:p>
          <a:p>
            <a:pPr marL="285750" indent="-285750">
              <a:buFont typeface="Wingdings" panose="05000000000000000000" pitchFamily="2" charset="2"/>
              <a:buChar char="ü"/>
            </a:pPr>
            <a:r>
              <a:rPr lang="fr-FR" sz="2000" b="1" dirty="0">
                <a:solidFill>
                  <a:schemeClr val="tx1">
                    <a:lumMod val="65000"/>
                    <a:lumOff val="35000"/>
                  </a:schemeClr>
                </a:solidFill>
                <a:latin typeface="Lora" pitchFamily="2" charset="0"/>
              </a:rPr>
              <a:t>Ou M défauts&lt; 3,5 et </a:t>
            </a:r>
            <a:r>
              <a:rPr lang="fr-FR" sz="2000" b="1" dirty="0" err="1">
                <a:solidFill>
                  <a:schemeClr val="tx1">
                    <a:lumMod val="65000"/>
                    <a:lumOff val="35000"/>
                  </a:schemeClr>
                </a:solidFill>
                <a:latin typeface="Lora" pitchFamily="2" charset="0"/>
              </a:rPr>
              <a:t>M.fruité</a:t>
            </a:r>
            <a:r>
              <a:rPr lang="fr-FR" sz="2000" b="1" dirty="0">
                <a:solidFill>
                  <a:schemeClr val="tx1">
                    <a:lumMod val="65000"/>
                    <a:lumOff val="35000"/>
                  </a:schemeClr>
                </a:solidFill>
                <a:latin typeface="Lora" pitchFamily="2" charset="0"/>
              </a:rPr>
              <a:t> =0 </a:t>
            </a:r>
            <a:endParaRPr lang="fr-FR" sz="1600" dirty="0"/>
          </a:p>
        </p:txBody>
      </p:sp>
      <p:sp>
        <p:nvSpPr>
          <p:cNvPr id="18" name="ZoneTexte 17">
            <a:extLst>
              <a:ext uri="{FF2B5EF4-FFF2-40B4-BE49-F238E27FC236}">
                <a16:creationId xmlns:a16="http://schemas.microsoft.com/office/drawing/2014/main" id="{B7C4A1C9-947F-5956-E300-21AC458F98EF}"/>
              </a:ext>
            </a:extLst>
          </p:cNvPr>
          <p:cNvSpPr txBox="1"/>
          <p:nvPr/>
        </p:nvSpPr>
        <p:spPr>
          <a:xfrm>
            <a:off x="7004613" y="5553127"/>
            <a:ext cx="2882096" cy="677108"/>
          </a:xfrm>
          <a:prstGeom prst="rect">
            <a:avLst/>
          </a:prstGeom>
          <a:noFill/>
        </p:spPr>
        <p:txBody>
          <a:bodyPr wrap="square" rtlCol="0">
            <a:spAutoFit/>
          </a:bodyPr>
          <a:lstStyle/>
          <a:p>
            <a:pPr marL="285750" indent="-285750">
              <a:buFont typeface="Wingdings" panose="05000000000000000000" pitchFamily="2" charset="2"/>
              <a:buChar char="ü"/>
            </a:pPr>
            <a:r>
              <a:rPr lang="fr-FR" sz="2000" b="1" dirty="0">
                <a:solidFill>
                  <a:schemeClr val="tx1">
                    <a:lumMod val="65000"/>
                    <a:lumOff val="35000"/>
                  </a:schemeClr>
                </a:solidFill>
                <a:latin typeface="Lora" pitchFamily="2" charset="0"/>
              </a:rPr>
              <a:t>M défauts&gt; 6,0</a:t>
            </a:r>
          </a:p>
          <a:p>
            <a:endParaRPr lang="fr-FR" dirty="0"/>
          </a:p>
        </p:txBody>
      </p:sp>
    </p:spTree>
    <p:extLst>
      <p:ext uri="{BB962C8B-B14F-4D97-AF65-F5344CB8AC3E}">
        <p14:creationId xmlns:p14="http://schemas.microsoft.com/office/powerpoint/2010/main" val="196662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3600" dirty="0">
                <a:solidFill>
                  <a:srgbClr val="38512F"/>
                </a:solidFill>
                <a:latin typeface="Lora" pitchFamily="34" charset="0"/>
                <a:ea typeface="Lora" pitchFamily="34" charset="-122"/>
                <a:cs typeface="Lora" pitchFamily="34" charset="-120"/>
              </a:rPr>
              <a:t>Le </a:t>
            </a:r>
            <a:r>
              <a:rPr lang="en-US" sz="3600" dirty="0" err="1">
                <a:solidFill>
                  <a:srgbClr val="38512F"/>
                </a:solidFill>
                <a:latin typeface="Lora" pitchFamily="34" charset="0"/>
                <a:ea typeface="Lora" pitchFamily="34" charset="-122"/>
                <a:cs typeface="Lora" pitchFamily="34" charset="-120"/>
              </a:rPr>
              <a:t>contenu</a:t>
            </a:r>
            <a:r>
              <a:rPr lang="en-US" sz="3600" dirty="0">
                <a:solidFill>
                  <a:srgbClr val="38512F"/>
                </a:solidFill>
                <a:latin typeface="Lora" pitchFamily="34" charset="0"/>
                <a:ea typeface="Lora" pitchFamily="34" charset="-122"/>
                <a:cs typeface="Lora" pitchFamily="34" charset="-120"/>
              </a:rPr>
              <a:t> </a:t>
            </a:r>
            <a:r>
              <a:rPr lang="en-US" sz="3600" dirty="0" err="1">
                <a:solidFill>
                  <a:srgbClr val="38512F"/>
                </a:solidFill>
                <a:latin typeface="Lora" pitchFamily="34" charset="0"/>
                <a:ea typeface="Lora" pitchFamily="34" charset="-122"/>
                <a:cs typeface="Lora" pitchFamily="34" charset="-120"/>
              </a:rPr>
              <a:t>en</a:t>
            </a:r>
            <a:r>
              <a:rPr lang="en-US" sz="3600" dirty="0">
                <a:solidFill>
                  <a:srgbClr val="38512F"/>
                </a:solidFill>
                <a:latin typeface="Lora" pitchFamily="34" charset="0"/>
                <a:ea typeface="Lora" pitchFamily="34" charset="-122"/>
                <a:cs typeface="Lora" pitchFamily="34" charset="-120"/>
              </a:rPr>
              <a:t> </a:t>
            </a:r>
            <a:r>
              <a:rPr lang="en-US" sz="3600" dirty="0" err="1">
                <a:solidFill>
                  <a:srgbClr val="38512F"/>
                </a:solidFill>
                <a:latin typeface="Lora" pitchFamily="34" charset="0"/>
                <a:ea typeface="Lora" pitchFamily="34" charset="-122"/>
                <a:cs typeface="Lora" pitchFamily="34" charset="-120"/>
              </a:rPr>
              <a:t>antioxydants</a:t>
            </a:r>
            <a:endParaRPr lang="en-US" sz="3600"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8" name="Rectangle 7">
            <a:extLst>
              <a:ext uri="{FF2B5EF4-FFF2-40B4-BE49-F238E27FC236}">
                <a16:creationId xmlns:a16="http://schemas.microsoft.com/office/drawing/2014/main" id="{B7035317-8779-6D26-C226-21F4B416CBFE}"/>
              </a:ext>
            </a:extLst>
          </p:cNvPr>
          <p:cNvSpPr/>
          <p:nvPr/>
        </p:nvSpPr>
        <p:spPr>
          <a:xfrm>
            <a:off x="948760" y="1465036"/>
            <a:ext cx="3932655" cy="694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latin typeface="Lora" pitchFamily="2" charset="0"/>
              </a:rPr>
              <a:t>Les tocophérols </a:t>
            </a:r>
            <a:endParaRPr lang="fr-FR" b="1" dirty="0">
              <a:latin typeface="Lora" pitchFamily="2" charset="0"/>
            </a:endParaRPr>
          </a:p>
        </p:txBody>
      </p:sp>
      <p:sp>
        <p:nvSpPr>
          <p:cNvPr id="13" name="Rectangle 12">
            <a:extLst>
              <a:ext uri="{FF2B5EF4-FFF2-40B4-BE49-F238E27FC236}">
                <a16:creationId xmlns:a16="http://schemas.microsoft.com/office/drawing/2014/main" id="{C6D053B6-0161-C742-52F1-6232AAD89BC1}"/>
              </a:ext>
            </a:extLst>
          </p:cNvPr>
          <p:cNvSpPr/>
          <p:nvPr/>
        </p:nvSpPr>
        <p:spPr>
          <a:xfrm>
            <a:off x="1218422" y="4309619"/>
            <a:ext cx="3220074" cy="694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latin typeface="Lora" pitchFamily="2" charset="0"/>
              </a:rPr>
              <a:t>Les phénols</a:t>
            </a:r>
            <a:endParaRPr lang="fr-FR" b="1" dirty="0">
              <a:latin typeface="Lora" pitchFamily="2" charset="0"/>
            </a:endParaRPr>
          </a:p>
        </p:txBody>
      </p:sp>
      <p:sp>
        <p:nvSpPr>
          <p:cNvPr id="15" name="ZoneTexte 14">
            <a:extLst>
              <a:ext uri="{FF2B5EF4-FFF2-40B4-BE49-F238E27FC236}">
                <a16:creationId xmlns:a16="http://schemas.microsoft.com/office/drawing/2014/main" id="{0F71D011-3365-BA1C-1F22-1A69353EA07A}"/>
              </a:ext>
            </a:extLst>
          </p:cNvPr>
          <p:cNvSpPr txBox="1"/>
          <p:nvPr/>
        </p:nvSpPr>
        <p:spPr>
          <a:xfrm>
            <a:off x="1218422" y="2494686"/>
            <a:ext cx="3932655" cy="1908215"/>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chemeClr val="tx1">
                    <a:lumMod val="65000"/>
                    <a:lumOff val="35000"/>
                  </a:schemeClr>
                </a:solidFill>
                <a:latin typeface="Lora" pitchFamily="2" charset="0"/>
              </a:rPr>
              <a:t>Sont des antioxydants liposolubles</a:t>
            </a:r>
          </a:p>
          <a:p>
            <a:pPr marL="342900" indent="-342900">
              <a:buFont typeface="Arial" panose="020B0604020202020204" pitchFamily="34" charset="0"/>
              <a:buChar char="•"/>
            </a:pPr>
            <a:r>
              <a:rPr lang="fr-FR" sz="2000" dirty="0">
                <a:solidFill>
                  <a:schemeClr val="tx1">
                    <a:lumMod val="65000"/>
                    <a:lumOff val="35000"/>
                  </a:schemeClr>
                </a:solidFill>
                <a:latin typeface="Lora" pitchFamily="2" charset="0"/>
              </a:rPr>
              <a:t>Permettent de protéger les acides gras polyinsaturés contre l´oxydation</a:t>
            </a:r>
          </a:p>
          <a:p>
            <a:endParaRPr lang="fr-FR" dirty="0"/>
          </a:p>
        </p:txBody>
      </p:sp>
      <p:sp>
        <p:nvSpPr>
          <p:cNvPr id="17" name="ZoneTexte 16">
            <a:extLst>
              <a:ext uri="{FF2B5EF4-FFF2-40B4-BE49-F238E27FC236}">
                <a16:creationId xmlns:a16="http://schemas.microsoft.com/office/drawing/2014/main" id="{3585E067-F43D-8361-195F-3115EAB22499}"/>
              </a:ext>
            </a:extLst>
          </p:cNvPr>
          <p:cNvSpPr txBox="1"/>
          <p:nvPr/>
        </p:nvSpPr>
        <p:spPr>
          <a:xfrm>
            <a:off x="948760" y="5517199"/>
            <a:ext cx="4274900" cy="1631216"/>
          </a:xfrm>
          <a:prstGeom prst="rect">
            <a:avLst/>
          </a:prstGeom>
          <a:noFill/>
        </p:spPr>
        <p:txBody>
          <a:bodyPr wrap="square" rtlCol="0">
            <a:spAutoFit/>
          </a:bodyPr>
          <a:lstStyle/>
          <a:p>
            <a:r>
              <a:rPr lang="fr-FR" sz="2000" dirty="0">
                <a:solidFill>
                  <a:schemeClr val="tx1">
                    <a:lumMod val="65000"/>
                    <a:lumOff val="35000"/>
                  </a:schemeClr>
                </a:solidFill>
                <a:latin typeface="Lora" pitchFamily="2" charset="0"/>
              </a:rPr>
              <a:t>Des antioxydants dont la quantité varie en fonction de la variété, du degré de maturité des olives, du climat et des techniques de production </a:t>
            </a:r>
            <a:endParaRPr lang="fr-FR" sz="1600" dirty="0"/>
          </a:p>
        </p:txBody>
      </p:sp>
      <p:pic>
        <p:nvPicPr>
          <p:cNvPr id="5" name="Picture 14" descr="http://www.florin-ag.ch/img/content/wissenswertes/fachbegriffe/tocopherol.gif">
            <a:extLst>
              <a:ext uri="{FF2B5EF4-FFF2-40B4-BE49-F238E27FC236}">
                <a16:creationId xmlns:a16="http://schemas.microsoft.com/office/drawing/2014/main" id="{D097674C-2863-B16B-0C6E-E37D948EA657}"/>
              </a:ext>
            </a:extLst>
          </p:cNvPr>
          <p:cNvPicPr>
            <a:picLocks noChangeAspect="1" noChangeArrowheads="1"/>
          </p:cNvPicPr>
          <p:nvPr/>
        </p:nvPicPr>
        <p:blipFill>
          <a:blip r:embed="rId4">
            <a:duotone>
              <a:prstClr val="black"/>
              <a:srgbClr val="000000">
                <a:tint val="45000"/>
                <a:satMod val="400000"/>
              </a:srgbClr>
            </a:duotone>
          </a:blip>
          <a:srcRect/>
          <a:stretch>
            <a:fillRect/>
          </a:stretch>
        </p:blipFill>
        <p:spPr bwMode="auto">
          <a:xfrm>
            <a:off x="6099837" y="1321293"/>
            <a:ext cx="3457575" cy="1343026"/>
          </a:xfrm>
          <a:prstGeom prst="rect">
            <a:avLst/>
          </a:prstGeom>
          <a:noFill/>
        </p:spPr>
      </p:pic>
      <p:pic>
        <p:nvPicPr>
          <p:cNvPr id="6" name="Picture 12" descr="http://t1.gstatic.com/images?q=tbn:ANd9GcQJw253ZD7UwDWTBfmkC3WbC2RypUY2HaKMkb6iP2MqOqc68_2E">
            <a:extLst>
              <a:ext uri="{FF2B5EF4-FFF2-40B4-BE49-F238E27FC236}">
                <a16:creationId xmlns:a16="http://schemas.microsoft.com/office/drawing/2014/main" id="{BF4A2BFC-0957-FC47-641B-CD93CBFB67FD}"/>
              </a:ext>
            </a:extLst>
          </p:cNvPr>
          <p:cNvPicPr preferRelativeResize="0">
            <a:picLocks noChangeAspect="1" noChangeArrowheads="1"/>
          </p:cNvPicPr>
          <p:nvPr/>
        </p:nvPicPr>
        <p:blipFill>
          <a:blip r:embed="rId5"/>
          <a:srcRect/>
          <a:stretch>
            <a:fillRect/>
          </a:stretch>
        </p:blipFill>
        <p:spPr bwMode="auto">
          <a:xfrm rot="2574040">
            <a:off x="5943767" y="1750639"/>
            <a:ext cx="3540125" cy="3686175"/>
          </a:xfrm>
          <a:prstGeom prst="rect">
            <a:avLst/>
          </a:prstGeom>
          <a:noFill/>
          <a:ln w="9525">
            <a:noFill/>
            <a:miter lim="800000"/>
            <a:headEnd/>
            <a:tailEnd/>
          </a:ln>
        </p:spPr>
      </p:pic>
      <p:pic>
        <p:nvPicPr>
          <p:cNvPr id="7" name="Picture 2" descr="http://web.tn.refer.org/hedhili/images/alcools_phenols.gif">
            <a:extLst>
              <a:ext uri="{FF2B5EF4-FFF2-40B4-BE49-F238E27FC236}">
                <a16:creationId xmlns:a16="http://schemas.microsoft.com/office/drawing/2014/main" id="{82F15158-3D5F-3D49-A517-C3E989CEA97A}"/>
              </a:ext>
            </a:extLst>
          </p:cNvPr>
          <p:cNvPicPr>
            <a:picLocks noChangeAspect="1" noChangeArrowheads="1"/>
          </p:cNvPicPr>
          <p:nvPr/>
        </p:nvPicPr>
        <p:blipFill>
          <a:blip r:embed="rId6"/>
          <a:srcRect/>
          <a:stretch>
            <a:fillRect/>
          </a:stretch>
        </p:blipFill>
        <p:spPr bwMode="auto">
          <a:xfrm>
            <a:off x="5783345" y="4708678"/>
            <a:ext cx="4394200" cy="3286125"/>
          </a:xfrm>
          <a:prstGeom prst="rect">
            <a:avLst/>
          </a:prstGeom>
          <a:noFill/>
          <a:ln w="9525">
            <a:noFill/>
            <a:miter lim="800000"/>
            <a:headEnd/>
            <a:tailEnd/>
          </a:ln>
        </p:spPr>
      </p:pic>
    </p:spTree>
    <p:extLst>
      <p:ext uri="{BB962C8B-B14F-4D97-AF65-F5344CB8AC3E}">
        <p14:creationId xmlns:p14="http://schemas.microsoft.com/office/powerpoint/2010/main" val="79258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graphicFrame>
        <p:nvGraphicFramePr>
          <p:cNvPr id="5" name="Tableau 4">
            <a:extLst>
              <a:ext uri="{FF2B5EF4-FFF2-40B4-BE49-F238E27FC236}">
                <a16:creationId xmlns:a16="http://schemas.microsoft.com/office/drawing/2014/main" id="{62A53974-9F0A-A9F7-AE03-C750EC8E2A11}"/>
              </a:ext>
            </a:extLst>
          </p:cNvPr>
          <p:cNvGraphicFramePr>
            <a:graphicFrameLocks noGrp="1"/>
          </p:cNvGraphicFramePr>
          <p:nvPr/>
        </p:nvGraphicFramePr>
        <p:xfrm>
          <a:off x="261257" y="535577"/>
          <a:ext cx="10280470" cy="6923316"/>
        </p:xfrm>
        <a:graphic>
          <a:graphicData uri="http://schemas.openxmlformats.org/drawingml/2006/table">
            <a:tbl>
              <a:tblPr firstRow="1" bandRow="1">
                <a:tableStyleId>{5A111915-BE36-4E01-A7E5-04B1672EAD32}</a:tableStyleId>
              </a:tblPr>
              <a:tblGrid>
                <a:gridCol w="2343540">
                  <a:extLst>
                    <a:ext uri="{9D8B030D-6E8A-4147-A177-3AD203B41FA5}">
                      <a16:colId xmlns:a16="http://schemas.microsoft.com/office/drawing/2014/main" val="2799794296"/>
                    </a:ext>
                  </a:extLst>
                </a:gridCol>
                <a:gridCol w="1565935">
                  <a:extLst>
                    <a:ext uri="{9D8B030D-6E8A-4147-A177-3AD203B41FA5}">
                      <a16:colId xmlns:a16="http://schemas.microsoft.com/office/drawing/2014/main" val="1654749030"/>
                    </a:ext>
                  </a:extLst>
                </a:gridCol>
                <a:gridCol w="1447954">
                  <a:extLst>
                    <a:ext uri="{9D8B030D-6E8A-4147-A177-3AD203B41FA5}">
                      <a16:colId xmlns:a16="http://schemas.microsoft.com/office/drawing/2014/main" val="1152218277"/>
                    </a:ext>
                  </a:extLst>
                </a:gridCol>
                <a:gridCol w="1865384">
                  <a:extLst>
                    <a:ext uri="{9D8B030D-6E8A-4147-A177-3AD203B41FA5}">
                      <a16:colId xmlns:a16="http://schemas.microsoft.com/office/drawing/2014/main" val="2723945883"/>
                    </a:ext>
                  </a:extLst>
                </a:gridCol>
                <a:gridCol w="3057657">
                  <a:extLst>
                    <a:ext uri="{9D8B030D-6E8A-4147-A177-3AD203B41FA5}">
                      <a16:colId xmlns:a16="http://schemas.microsoft.com/office/drawing/2014/main" val="2351750569"/>
                    </a:ext>
                  </a:extLst>
                </a:gridCol>
              </a:tblGrid>
              <a:tr h="1565636">
                <a:tc gridSpan="5">
                  <a:txBody>
                    <a:bodyPr/>
                    <a:lstStyle/>
                    <a:p>
                      <a:pPr algn="l" rtl="0" fontAlgn="ctr"/>
                      <a:r>
                        <a:rPr lang="fr-FR" sz="1800" u="none" strike="noStrike" dirty="0">
                          <a:effectLst/>
                        </a:rPr>
                        <a:t>Tableau 1: Valeurs maximales des paramètres analytiques qui définissent les catégories commerciales des huiles d’olive vierges  </a:t>
                      </a:r>
                      <a:r>
                        <a:rPr lang="fr-FR" dirty="0"/>
                        <a:t>COI/T.15/NC nº 3/Rév. 19 Novembre 2022</a:t>
                      </a:r>
                      <a:endParaRPr lang="fr-FR" sz="1800" b="1" i="0" u="none" strike="noStrike" dirty="0">
                        <a:solidFill>
                          <a:srgbClr val="FFFFFF"/>
                        </a:solidFill>
                        <a:effectLst/>
                        <a:latin typeface="Calibri" panose="020F0502020204030204" pitchFamily="34" charset="0"/>
                      </a:endParaRPr>
                    </a:p>
                  </a:txBody>
                  <a:tcPr marL="3479" marR="3479" marT="3479"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92548067"/>
                  </a:ext>
                </a:extLst>
              </a:tr>
              <a:tr h="383849">
                <a:tc rowSpan="2">
                  <a:txBody>
                    <a:bodyPr/>
                    <a:lstStyle/>
                    <a:p>
                      <a:pPr algn="l" rtl="0" fontAlgn="ctr"/>
                      <a:r>
                        <a:rPr lang="fr-FR" sz="1600" u="none" strike="noStrike" dirty="0">
                          <a:effectLst/>
                        </a:rPr>
                        <a:t>déterminations</a:t>
                      </a:r>
                      <a:endParaRPr lang="fr-FR" sz="1600" b="0" i="0" u="none" strike="noStrike" dirty="0">
                        <a:solidFill>
                          <a:srgbClr val="000000"/>
                        </a:solidFill>
                        <a:effectLst/>
                        <a:latin typeface="Calibri" panose="020F0502020204030204" pitchFamily="34" charset="0"/>
                      </a:endParaRPr>
                    </a:p>
                  </a:txBody>
                  <a:tcPr marL="3479" marR="3479" marT="3479" marB="0" anchor="ctr"/>
                </a:tc>
                <a:tc gridSpan="4">
                  <a:txBody>
                    <a:bodyPr/>
                    <a:lstStyle/>
                    <a:p>
                      <a:pPr algn="ctr" rtl="0" fontAlgn="ctr"/>
                      <a:r>
                        <a:rPr lang="fr-FR" sz="1600" u="none" strike="noStrike" dirty="0">
                          <a:effectLst/>
                        </a:rPr>
                        <a:t>Catégories commerciales</a:t>
                      </a:r>
                      <a:endParaRPr lang="fr-FR" sz="1600" b="0" i="0" u="none" strike="noStrike" dirty="0">
                        <a:solidFill>
                          <a:srgbClr val="000000"/>
                        </a:solidFill>
                        <a:effectLst/>
                        <a:latin typeface="Calibri" panose="020F0502020204030204" pitchFamily="34" charset="0"/>
                      </a:endParaRPr>
                    </a:p>
                  </a:txBody>
                  <a:tcPr marL="3479" marR="3479" marT="3479"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82503175"/>
                  </a:ext>
                </a:extLst>
              </a:tr>
              <a:tr h="383849">
                <a:tc vMerge="1">
                  <a:txBody>
                    <a:bodyPr/>
                    <a:lstStyle/>
                    <a:p>
                      <a:endParaRPr lang="fr-FR"/>
                    </a:p>
                  </a:txBody>
                  <a:tcPr/>
                </a:tc>
                <a:tc>
                  <a:txBody>
                    <a:bodyPr/>
                    <a:lstStyle/>
                    <a:p>
                      <a:pPr algn="l" rtl="0" fontAlgn="ctr"/>
                      <a:r>
                        <a:rPr lang="fr-FR" sz="1600" u="none" strike="noStrike" dirty="0">
                          <a:effectLst/>
                        </a:rPr>
                        <a:t>Vierge extra</a:t>
                      </a:r>
                      <a:endParaRPr lang="fr-FR"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Vierge</a:t>
                      </a:r>
                      <a:endParaRPr lang="fr-FR"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courante</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Lampante</a:t>
                      </a:r>
                      <a:endParaRPr lang="fr-FR" sz="1600" b="0" i="0" u="none" strike="noStrike">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3534334532"/>
                  </a:ext>
                </a:extLst>
              </a:tr>
              <a:tr h="762296">
                <a:tc>
                  <a:txBody>
                    <a:bodyPr/>
                    <a:lstStyle/>
                    <a:p>
                      <a:pPr algn="l" rtl="0" fontAlgn="ctr"/>
                      <a:r>
                        <a:rPr lang="fr-FR" sz="1600" u="none" strike="noStrike" dirty="0">
                          <a:effectLst/>
                        </a:rPr>
                        <a:t>Acidité libre (% acide oléique)</a:t>
                      </a:r>
                      <a:endParaRPr lang="fr-FR"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 0,8</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 2,0</a:t>
                      </a:r>
                      <a:endParaRPr lang="fr-FR"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 3,3</a:t>
                      </a:r>
                      <a:endParaRPr lang="fr-FR"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&gt;2,0</a:t>
                      </a:r>
                      <a:endParaRPr lang="fr-FR" sz="1600" b="0" i="0" u="none" strike="noStrike">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2288932752"/>
                  </a:ext>
                </a:extLst>
              </a:tr>
              <a:tr h="762296">
                <a:tc>
                  <a:txBody>
                    <a:bodyPr/>
                    <a:lstStyle/>
                    <a:p>
                      <a:pPr algn="l" rtl="0" fontAlgn="ctr"/>
                      <a:r>
                        <a:rPr lang="fr-FR" sz="1600" u="none" strike="noStrike">
                          <a:effectLst/>
                        </a:rPr>
                        <a:t>Indice de peroxyde (meq/kg)</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 20</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 20</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 20</a:t>
                      </a:r>
                      <a:endParaRPr lang="fr-FR"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a:t>
                      </a:r>
                      <a:endParaRPr lang="fr-FR" sz="1600" b="0" i="0" u="none" strike="noStrike">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2699644885"/>
                  </a:ext>
                </a:extLst>
              </a:tr>
              <a:tr h="383849">
                <a:tc>
                  <a:txBody>
                    <a:bodyPr/>
                    <a:lstStyle/>
                    <a:p>
                      <a:pPr algn="l" rtl="0" fontAlgn="ctr"/>
                      <a:r>
                        <a:rPr lang="fr-FR" sz="1600" u="none" strike="noStrike">
                          <a:effectLst/>
                        </a:rPr>
                        <a:t>K232</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≤2,5</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≤2,6</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#VALEUR!</a:t>
                      </a:r>
                      <a:endParaRPr lang="fr-FR"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fontAlgn="t"/>
                      <a:r>
                        <a:rPr lang="fr-FR" sz="1600" u="none" strike="noStrike">
                          <a:effectLst/>
                        </a:rPr>
                        <a:t> </a:t>
                      </a:r>
                      <a:endParaRPr lang="fr-FR" sz="1600" b="0" i="0" u="none" strike="noStrike">
                        <a:solidFill>
                          <a:srgbClr val="000000"/>
                        </a:solidFill>
                        <a:effectLst/>
                        <a:latin typeface="Arial" panose="020B0604020202020204" pitchFamily="34" charset="0"/>
                      </a:endParaRPr>
                    </a:p>
                  </a:txBody>
                  <a:tcPr marL="3479" marR="3479" marT="3479" marB="0"/>
                </a:tc>
                <a:extLst>
                  <a:ext uri="{0D108BD9-81ED-4DB2-BD59-A6C34878D82A}">
                    <a16:rowId xmlns:a16="http://schemas.microsoft.com/office/drawing/2014/main" val="3250583691"/>
                  </a:ext>
                </a:extLst>
              </a:tr>
              <a:tr h="383849">
                <a:tc>
                  <a:txBody>
                    <a:bodyPr/>
                    <a:lstStyle/>
                    <a:p>
                      <a:pPr algn="l" rtl="0" fontAlgn="ctr"/>
                      <a:r>
                        <a:rPr lang="fr-FR" sz="1600" u="none" strike="noStrike">
                          <a:effectLst/>
                        </a:rPr>
                        <a:t>K270</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≤0,22</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≤0,25</a:t>
                      </a:r>
                      <a:endParaRPr lang="fr-FR"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≤0,30</a:t>
                      </a:r>
                      <a:endParaRPr lang="fr-FR"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a:t>
                      </a:r>
                      <a:endParaRPr lang="fr-FR" sz="1600" b="0" i="0" u="none" strike="noStrike">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498504696"/>
                  </a:ext>
                </a:extLst>
              </a:tr>
              <a:tr h="383849">
                <a:tc>
                  <a:txBody>
                    <a:bodyPr/>
                    <a:lstStyle/>
                    <a:p>
                      <a:pPr algn="l" rtl="0" fontAlgn="ctr"/>
                      <a:r>
                        <a:rPr lang="fr-FR" sz="1600" u="none" strike="noStrike">
                          <a:effectLst/>
                        </a:rPr>
                        <a:t>D K</a:t>
                      </a:r>
                      <a:endParaRPr lang="fr-FR" sz="1600" b="0" i="0" u="none" strike="noStrike">
                        <a:solidFill>
                          <a:srgbClr val="000000"/>
                        </a:solidFill>
                        <a:effectLst/>
                        <a:latin typeface="Symbol" panose="05050102010706020507" pitchFamily="18" charset="2"/>
                      </a:endParaRPr>
                    </a:p>
                  </a:txBody>
                  <a:tcPr marL="3479" marR="3479" marT="3479" marB="0" anchor="ctr"/>
                </a:tc>
                <a:tc>
                  <a:txBody>
                    <a:bodyPr/>
                    <a:lstStyle/>
                    <a:p>
                      <a:pPr algn="l" rtl="0" fontAlgn="ctr"/>
                      <a:r>
                        <a:rPr lang="fr-FR" sz="1600" u="none" strike="noStrike">
                          <a:effectLst/>
                        </a:rPr>
                        <a:t>≤0,01</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≤0,01</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≤0,01</a:t>
                      </a:r>
                      <a:endParaRPr lang="fr-FR" sz="1600" b="0" i="0" u="none" strike="noStrike" dirty="0">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a:t>
                      </a:r>
                      <a:endParaRPr lang="fr-FR" sz="1600" b="0" i="0" u="none" strike="noStrike">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2358441032"/>
                  </a:ext>
                </a:extLst>
              </a:tr>
              <a:tr h="383849">
                <a:tc>
                  <a:txBody>
                    <a:bodyPr/>
                    <a:lstStyle/>
                    <a:p>
                      <a:pPr algn="l" rtl="0" fontAlgn="ctr"/>
                      <a:r>
                        <a:rPr lang="fr-FR" sz="1600" u="none" strike="noStrike">
                          <a:effectLst/>
                        </a:rPr>
                        <a:t>Éthyle-esters(mg/kg)</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&lt;35</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4038523617"/>
                  </a:ext>
                </a:extLst>
              </a:tr>
              <a:tr h="762296">
                <a:tc>
                  <a:txBody>
                    <a:bodyPr/>
                    <a:lstStyle/>
                    <a:p>
                      <a:pPr algn="l" rtl="0" fontAlgn="ctr"/>
                      <a:r>
                        <a:rPr lang="fr-FR" sz="1600" u="none" strike="noStrike">
                          <a:effectLst/>
                        </a:rPr>
                        <a:t>Evaluation organoleptique</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fontAlgn="t"/>
                      <a:r>
                        <a:rPr lang="fr-FR" sz="1600" u="none" strike="noStrike">
                          <a:effectLst/>
                        </a:rPr>
                        <a:t> </a:t>
                      </a:r>
                      <a:endParaRPr lang="fr-FR" sz="1600" b="0" i="0" u="none" strike="noStrike">
                        <a:solidFill>
                          <a:srgbClr val="000000"/>
                        </a:solidFill>
                        <a:effectLst/>
                        <a:latin typeface="Arial" panose="020B0604020202020204" pitchFamily="34" charset="0"/>
                      </a:endParaRPr>
                    </a:p>
                  </a:txBody>
                  <a:tcPr marL="3479" marR="3479" marT="3479" marB="0"/>
                </a:tc>
                <a:tc>
                  <a:txBody>
                    <a:bodyPr/>
                    <a:lstStyle/>
                    <a:p>
                      <a:pPr algn="l" fontAlgn="t"/>
                      <a:r>
                        <a:rPr lang="fr-FR" sz="1600" u="none" strike="noStrike">
                          <a:effectLst/>
                        </a:rPr>
                        <a:t> </a:t>
                      </a:r>
                      <a:endParaRPr lang="fr-FR" sz="1600" b="0" i="0" u="none" strike="noStrike">
                        <a:solidFill>
                          <a:srgbClr val="000000"/>
                        </a:solidFill>
                        <a:effectLst/>
                        <a:latin typeface="Arial" panose="020B0604020202020204" pitchFamily="34" charset="0"/>
                      </a:endParaRPr>
                    </a:p>
                  </a:txBody>
                  <a:tcPr marL="3479" marR="3479" marT="3479" marB="0"/>
                </a:tc>
                <a:tc>
                  <a:txBody>
                    <a:bodyPr/>
                    <a:lstStyle/>
                    <a:p>
                      <a:pPr algn="l" fontAlgn="t"/>
                      <a:r>
                        <a:rPr lang="fr-FR" sz="1600" u="none" strike="noStrike" dirty="0">
                          <a:effectLst/>
                        </a:rPr>
                        <a:t> </a:t>
                      </a:r>
                      <a:endParaRPr lang="fr-FR" sz="1600" b="0" i="0" u="none" strike="noStrike" dirty="0">
                        <a:solidFill>
                          <a:srgbClr val="000000"/>
                        </a:solidFill>
                        <a:effectLst/>
                        <a:latin typeface="Arial" panose="020B0604020202020204" pitchFamily="34" charset="0"/>
                      </a:endParaRPr>
                    </a:p>
                  </a:txBody>
                  <a:tcPr marL="3479" marR="3479" marT="3479" marB="0"/>
                </a:tc>
                <a:tc>
                  <a:txBody>
                    <a:bodyPr/>
                    <a:lstStyle/>
                    <a:p>
                      <a:pPr algn="l" fontAlgn="t"/>
                      <a:r>
                        <a:rPr lang="fr-FR" sz="1600" u="none" strike="noStrike" dirty="0">
                          <a:effectLst/>
                        </a:rPr>
                        <a:t> </a:t>
                      </a:r>
                      <a:endParaRPr lang="fr-FR" sz="1600" b="0" i="0" u="none" strike="noStrike" dirty="0">
                        <a:solidFill>
                          <a:srgbClr val="000000"/>
                        </a:solidFill>
                        <a:effectLst/>
                        <a:latin typeface="Arial" panose="020B0604020202020204" pitchFamily="34" charset="0"/>
                      </a:endParaRPr>
                    </a:p>
                  </a:txBody>
                  <a:tcPr marL="3479" marR="3479" marT="3479" marB="0"/>
                </a:tc>
                <a:extLst>
                  <a:ext uri="{0D108BD9-81ED-4DB2-BD59-A6C34878D82A}">
                    <a16:rowId xmlns:a16="http://schemas.microsoft.com/office/drawing/2014/main" val="1876767548"/>
                  </a:ext>
                </a:extLst>
              </a:tr>
              <a:tr h="383849">
                <a:tc>
                  <a:txBody>
                    <a:bodyPr/>
                    <a:lstStyle/>
                    <a:p>
                      <a:pPr algn="l" rtl="0" fontAlgn="ctr"/>
                      <a:r>
                        <a:rPr lang="fr-FR" sz="1600" u="none" strike="noStrike">
                          <a:effectLst/>
                        </a:rPr>
                        <a:t>Médiane du fruité</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Me &gt; 0</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Me &gt; 0</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Me &gt; 0</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725390741"/>
                  </a:ext>
                </a:extLst>
              </a:tr>
              <a:tr h="383849">
                <a:tc>
                  <a:txBody>
                    <a:bodyPr/>
                    <a:lstStyle/>
                    <a:p>
                      <a:pPr algn="l" rtl="0" fontAlgn="ctr"/>
                      <a:r>
                        <a:rPr lang="fr-FR" sz="1600" u="none" strike="noStrike">
                          <a:effectLst/>
                        </a:rPr>
                        <a:t>Médiane des défauts</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Me ˭ 0</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0 &lt; Me ≤ 3,5</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a:effectLst/>
                        </a:rPr>
                        <a:t>3,5&lt; Me ≤6,0</a:t>
                      </a:r>
                      <a:endParaRPr lang="fr-FR" sz="1600" b="0" i="0" u="none" strike="noStrike">
                        <a:solidFill>
                          <a:srgbClr val="000000"/>
                        </a:solidFill>
                        <a:effectLst/>
                        <a:latin typeface="Calibri" panose="020F0502020204030204" pitchFamily="34" charset="0"/>
                      </a:endParaRPr>
                    </a:p>
                  </a:txBody>
                  <a:tcPr marL="3479" marR="3479" marT="3479" marB="0" anchor="ctr"/>
                </a:tc>
                <a:tc>
                  <a:txBody>
                    <a:bodyPr/>
                    <a:lstStyle/>
                    <a:p>
                      <a:pPr algn="l" rtl="0" fontAlgn="ctr"/>
                      <a:r>
                        <a:rPr lang="fr-FR" sz="1600" u="none" strike="noStrike" dirty="0">
                          <a:effectLst/>
                        </a:rPr>
                        <a:t>Me &gt;6,0</a:t>
                      </a:r>
                      <a:endParaRPr lang="fr-FR" sz="1600" b="0" i="0" u="none" strike="noStrike" dirty="0">
                        <a:solidFill>
                          <a:srgbClr val="000000"/>
                        </a:solidFill>
                        <a:effectLst/>
                        <a:latin typeface="Calibri" panose="020F0502020204030204" pitchFamily="34" charset="0"/>
                      </a:endParaRPr>
                    </a:p>
                  </a:txBody>
                  <a:tcPr marL="3479" marR="3479" marT="3479" marB="0" anchor="ctr"/>
                </a:tc>
                <a:extLst>
                  <a:ext uri="{0D108BD9-81ED-4DB2-BD59-A6C34878D82A}">
                    <a16:rowId xmlns:a16="http://schemas.microsoft.com/office/drawing/2014/main" val="3631712410"/>
                  </a:ext>
                </a:extLst>
              </a:tr>
            </a:tbl>
          </a:graphicData>
        </a:graphic>
      </p:graphicFrame>
    </p:spTree>
    <p:extLst>
      <p:ext uri="{BB962C8B-B14F-4D97-AF65-F5344CB8AC3E}">
        <p14:creationId xmlns:p14="http://schemas.microsoft.com/office/powerpoint/2010/main" val="1699305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graphicFrame>
        <p:nvGraphicFramePr>
          <p:cNvPr id="5" name="Espace réservé du contenu 3">
            <a:extLst>
              <a:ext uri="{FF2B5EF4-FFF2-40B4-BE49-F238E27FC236}">
                <a16:creationId xmlns:a16="http://schemas.microsoft.com/office/drawing/2014/main" id="{1CF1FCE5-7B3A-4955-1E9A-61845FD98ED2}"/>
              </a:ext>
            </a:extLst>
          </p:cNvPr>
          <p:cNvGraphicFramePr>
            <a:graphicFrameLocks/>
          </p:cNvGraphicFramePr>
          <p:nvPr/>
        </p:nvGraphicFramePr>
        <p:xfrm>
          <a:off x="383458" y="548640"/>
          <a:ext cx="10315021" cy="7171509"/>
        </p:xfrm>
        <a:graphic>
          <a:graphicData uri="http://schemas.openxmlformats.org/drawingml/2006/table">
            <a:tbl>
              <a:tblPr firstRow="1" bandRow="1">
                <a:tableStyleId>{69012ECD-51FC-41F1-AA8D-1B2483CD663E}</a:tableStyleId>
              </a:tblPr>
              <a:tblGrid>
                <a:gridCol w="3293729">
                  <a:extLst>
                    <a:ext uri="{9D8B030D-6E8A-4147-A177-3AD203B41FA5}">
                      <a16:colId xmlns:a16="http://schemas.microsoft.com/office/drawing/2014/main" val="1308047228"/>
                    </a:ext>
                  </a:extLst>
                </a:gridCol>
                <a:gridCol w="2327553">
                  <a:extLst>
                    <a:ext uri="{9D8B030D-6E8A-4147-A177-3AD203B41FA5}">
                      <a16:colId xmlns:a16="http://schemas.microsoft.com/office/drawing/2014/main" val="1818450228"/>
                    </a:ext>
                  </a:extLst>
                </a:gridCol>
                <a:gridCol w="2533500">
                  <a:extLst>
                    <a:ext uri="{9D8B030D-6E8A-4147-A177-3AD203B41FA5}">
                      <a16:colId xmlns:a16="http://schemas.microsoft.com/office/drawing/2014/main" val="3323172758"/>
                    </a:ext>
                  </a:extLst>
                </a:gridCol>
                <a:gridCol w="2160239">
                  <a:extLst>
                    <a:ext uri="{9D8B030D-6E8A-4147-A177-3AD203B41FA5}">
                      <a16:colId xmlns:a16="http://schemas.microsoft.com/office/drawing/2014/main" val="3972307251"/>
                    </a:ext>
                  </a:extLst>
                </a:gridCol>
              </a:tblGrid>
              <a:tr h="1090607">
                <a:tc gridSpan="4">
                  <a:txBody>
                    <a:bodyPr/>
                    <a:lstStyle/>
                    <a:p>
                      <a:r>
                        <a:rPr lang="fr-FR" sz="1800" dirty="0"/>
                        <a:t>Tableau 2: Valeurs maximales des paramètres analytiques qui définissent les catégories commerciales des huiles d’olive vierges  (</a:t>
                      </a:r>
                      <a:r>
                        <a:rPr lang="en-US" sz="1800" b="1" i="0" kern="1200" dirty="0">
                          <a:solidFill>
                            <a:schemeClr val="bg1"/>
                          </a:solidFill>
                          <a:effectLst/>
                          <a:latin typeface="+mn-lt"/>
                          <a:ea typeface="+mn-ea"/>
                          <a:cs typeface="+mn-cs"/>
                        </a:rPr>
                        <a:t>(EU) 2022/2105,29 Juillet 2022</a:t>
                      </a:r>
                      <a:endParaRPr lang="fr-FR" sz="1800" dirty="0"/>
                    </a:p>
                  </a:txBody>
                  <a:tcPr marL="50363" marR="50363" marT="25181" marB="25181">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24013676"/>
                  </a:ext>
                </a:extLst>
              </a:tr>
              <a:tr h="427146">
                <a:tc rowSpan="2">
                  <a:txBody>
                    <a:bodyPr/>
                    <a:lstStyle/>
                    <a:p>
                      <a:r>
                        <a:rPr lang="fr-FR" sz="1400" dirty="0"/>
                        <a:t>déterminations</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fr-FR" sz="1400" dirty="0"/>
                        <a:t>Catégories commerciales</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303189601"/>
                  </a:ext>
                </a:extLst>
              </a:tr>
              <a:tr h="427146">
                <a:tc vMerge="1">
                  <a:txBody>
                    <a:bodyPr/>
                    <a:lstStyle/>
                    <a:p>
                      <a:endParaRPr lang="fr-FR" dirty="0"/>
                    </a:p>
                  </a:txBody>
                  <a:tcPr/>
                </a:tc>
                <a:tc>
                  <a:txBody>
                    <a:bodyPr/>
                    <a:lstStyle/>
                    <a:p>
                      <a:r>
                        <a:rPr lang="fr-FR" sz="1400" dirty="0"/>
                        <a:t>Vierge extra</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Vierge</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Lampante</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0821876"/>
                  </a:ext>
                </a:extLst>
              </a:tr>
              <a:tr h="772720">
                <a:tc>
                  <a:txBody>
                    <a:bodyPr/>
                    <a:lstStyle/>
                    <a:p>
                      <a:r>
                        <a:rPr lang="fr-FR" sz="1400"/>
                        <a:t>Acidité libre (% acide oléique)</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 0,8</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t>≤ 2,0</a:t>
                      </a:r>
                    </a:p>
                    <a:p>
                      <a:endParaRPr lang="fr-FR" sz="1400"/>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&gt;2,0</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191883"/>
                  </a:ext>
                </a:extLst>
              </a:tr>
              <a:tr h="427146">
                <a:tc>
                  <a:txBody>
                    <a:bodyPr/>
                    <a:lstStyle/>
                    <a:p>
                      <a:r>
                        <a:rPr lang="fr-FR" sz="1400"/>
                        <a:t>Indice de peroxyde (meq/kg)</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 20</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 20</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3086474"/>
                  </a:ext>
                </a:extLst>
              </a:tr>
              <a:tr h="772720">
                <a:tc>
                  <a:txBody>
                    <a:bodyPr/>
                    <a:lstStyle/>
                    <a:p>
                      <a:r>
                        <a:rPr lang="fr-FR" sz="1400" dirty="0"/>
                        <a:t>K232</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≤2,5</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t>≤2,6</a:t>
                      </a:r>
                    </a:p>
                    <a:p>
                      <a:endParaRPr lang="fr-FR" sz="1400"/>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591873"/>
                  </a:ext>
                </a:extLst>
              </a:tr>
              <a:tr h="427146">
                <a:tc>
                  <a:txBody>
                    <a:bodyPr/>
                    <a:lstStyle/>
                    <a:p>
                      <a:r>
                        <a:rPr lang="fr-FR" sz="1400"/>
                        <a:t>K270</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≤0,22</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≤0,25</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54493"/>
                  </a:ext>
                </a:extLst>
              </a:tr>
              <a:tr h="427146">
                <a:tc>
                  <a:txBody>
                    <a:bodyPr/>
                    <a:lstStyle/>
                    <a:p>
                      <a:r>
                        <a:rPr lang="fr-FR" sz="1400">
                          <a:sym typeface="Symbol" panose="05050102010706020507" pitchFamily="18" charset="2"/>
                        </a:rPr>
                        <a:t> K</a:t>
                      </a:r>
                      <a:endParaRPr lang="fr-FR" sz="1400"/>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≤0,01</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≤0,01</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4511279"/>
                  </a:ext>
                </a:extLst>
              </a:tr>
              <a:tr h="427146">
                <a:tc>
                  <a:txBody>
                    <a:bodyPr/>
                    <a:lstStyle/>
                    <a:p>
                      <a:r>
                        <a:rPr lang="fr-FR" sz="1400"/>
                        <a:t>Éthyle-esters(mg/kg)</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&lt;35</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769316"/>
                  </a:ext>
                </a:extLst>
              </a:tr>
              <a:tr h="427146">
                <a:tc>
                  <a:txBody>
                    <a:bodyPr/>
                    <a:lstStyle/>
                    <a:p>
                      <a:r>
                        <a:rPr lang="fr-FR" sz="1400"/>
                        <a:t>Evaluation organoleptique</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fr-FR" sz="1400"/>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fr-FR" sz="1400"/>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fr-FR" sz="1400"/>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06985052"/>
                  </a:ext>
                </a:extLst>
              </a:tr>
              <a:tr h="772720">
                <a:tc>
                  <a:txBody>
                    <a:bodyPr/>
                    <a:lstStyle/>
                    <a:p>
                      <a:r>
                        <a:rPr lang="fr-FR" sz="1400"/>
                        <a:t>Médiane du fruité</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a:t>Me &gt; 0</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t>Me &gt; 0</a:t>
                      </a:r>
                    </a:p>
                    <a:p>
                      <a:endParaRPr lang="fr-FR" sz="1400"/>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a:t>-</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3886204"/>
                  </a:ext>
                </a:extLst>
              </a:tr>
              <a:tr h="772720">
                <a:tc>
                  <a:txBody>
                    <a:bodyPr/>
                    <a:lstStyle/>
                    <a:p>
                      <a:r>
                        <a:rPr lang="fr-FR" sz="1400"/>
                        <a:t>Médiane des défauts</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t>Me ˭ 0</a:t>
                      </a:r>
                    </a:p>
                    <a:p>
                      <a:endParaRPr lang="fr-FR" sz="1400"/>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400" dirty="0"/>
                        <a:t>0 &lt; Me ≤ 3,5</a:t>
                      </a:r>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Me &gt; 3,5</a:t>
                      </a:r>
                    </a:p>
                    <a:p>
                      <a:endParaRPr lang="fr-FR" sz="1400" dirty="0"/>
                    </a:p>
                  </a:txBody>
                  <a:tcPr marL="50363" marR="50363" marT="25181" marB="251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3113407"/>
                  </a:ext>
                </a:extLst>
              </a:tr>
            </a:tbl>
          </a:graphicData>
        </a:graphic>
      </p:graphicFrame>
    </p:spTree>
    <p:extLst>
      <p:ext uri="{BB962C8B-B14F-4D97-AF65-F5344CB8AC3E}">
        <p14:creationId xmlns:p14="http://schemas.microsoft.com/office/powerpoint/2010/main" val="205965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5" name="Shape 3"/>
          <p:cNvSpPr/>
          <p:nvPr/>
        </p:nvSpPr>
        <p:spPr>
          <a:xfrm>
            <a:off x="2730843" y="6007262"/>
            <a:ext cx="6499653" cy="793069"/>
          </a:xfrm>
          <a:prstGeom prst="roundRect">
            <a:avLst>
              <a:gd name="adj" fmla="val 3865"/>
            </a:avLst>
          </a:prstGeom>
          <a:solidFill>
            <a:schemeClr val="accent6">
              <a:lumMod val="60000"/>
              <a:lumOff val="40000"/>
            </a:schemeClr>
          </a:solidFill>
          <a:ln>
            <a:solidFill>
              <a:schemeClr val="accent1"/>
            </a:solidFill>
          </a:ln>
        </p:spPr>
        <p:txBody>
          <a:bodyPr/>
          <a:lstStyle/>
          <a:p>
            <a:r>
              <a:rPr lang="fr-FR" sz="2800" dirty="0"/>
              <a:t>NECESSITE DE PROTEGER CE PATRIMOINE</a:t>
            </a: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10" name="Shape 3">
            <a:extLst>
              <a:ext uri="{FF2B5EF4-FFF2-40B4-BE49-F238E27FC236}">
                <a16:creationId xmlns:a16="http://schemas.microsoft.com/office/drawing/2014/main" id="{A579B4F9-13E0-A029-3D82-58945392C87E}"/>
              </a:ext>
            </a:extLst>
          </p:cNvPr>
          <p:cNvSpPr/>
          <p:nvPr/>
        </p:nvSpPr>
        <p:spPr>
          <a:xfrm>
            <a:off x="437527" y="1429270"/>
            <a:ext cx="9933503" cy="793069"/>
          </a:xfrm>
          <a:prstGeom prst="roundRect">
            <a:avLst>
              <a:gd name="adj" fmla="val 13333"/>
            </a:avLst>
          </a:prstGeom>
          <a:solidFill>
            <a:srgbClr val="F6E9D5"/>
          </a:solidFill>
          <a:ln/>
        </p:spPr>
        <p:txBody>
          <a:bodyPr/>
          <a:lstStyle/>
          <a:p>
            <a:r>
              <a:rPr lang="fr-FR" dirty="0">
                <a:latin typeface="Arial" panose="020B0604020202020204" pitchFamily="34" charset="0"/>
                <a:cs typeface="Arial" panose="020B0604020202020204" pitchFamily="34" charset="0"/>
              </a:rPr>
              <a:t>L’huile d’olive est considérée depuis l’antiquité comme un produit sain aux multiples vertus , fait partie de la diète méditerranéenne</a:t>
            </a:r>
            <a:r>
              <a:rPr lang="fr-FR" dirty="0"/>
              <a:t>,</a:t>
            </a:r>
          </a:p>
        </p:txBody>
      </p:sp>
      <p:sp>
        <p:nvSpPr>
          <p:cNvPr id="3" name="Shape 3">
            <a:extLst>
              <a:ext uri="{FF2B5EF4-FFF2-40B4-BE49-F238E27FC236}">
                <a16:creationId xmlns:a16="http://schemas.microsoft.com/office/drawing/2014/main" id="{6206A7D3-405A-524B-B410-CA9AE07E7DA7}"/>
              </a:ext>
            </a:extLst>
          </p:cNvPr>
          <p:cNvSpPr/>
          <p:nvPr/>
        </p:nvSpPr>
        <p:spPr>
          <a:xfrm>
            <a:off x="519649" y="2561765"/>
            <a:ext cx="9933503" cy="1561161"/>
          </a:xfrm>
          <a:prstGeom prst="roundRect">
            <a:avLst>
              <a:gd name="adj" fmla="val 13333"/>
            </a:avLst>
          </a:prstGeom>
          <a:solidFill>
            <a:srgbClr val="F6E9D5"/>
          </a:solidFill>
          <a:ln/>
        </p:spPr>
        <p:txBody>
          <a:bodyPr/>
          <a:lstStyle/>
          <a:p>
            <a:r>
              <a:rPr lang="fr-FR" b="0" i="0" dirty="0">
                <a:solidFill>
                  <a:srgbClr val="202122"/>
                </a:solidFill>
                <a:effectLst/>
                <a:latin typeface="Arial" panose="020B0604020202020204" pitchFamily="34" charset="0"/>
              </a:rPr>
              <a:t>l'huile d'olive fait partie des produits les plus souvent frelatés (fraudes sur la provenance, et adultération du produit par adjonction d'huile de mauvaise qualité). Plusieurs scandales ont concerné les huiles végétales scandale de l’huile frelatée de 1981  , qui fit 20 688 victimes dont 370 à 835 décès.</a:t>
            </a:r>
            <a:endParaRPr lang="fr-FR" dirty="0"/>
          </a:p>
        </p:txBody>
      </p:sp>
      <p:sp>
        <p:nvSpPr>
          <p:cNvPr id="8" name="Flèche : bas 7">
            <a:extLst>
              <a:ext uri="{FF2B5EF4-FFF2-40B4-BE49-F238E27FC236}">
                <a16:creationId xmlns:a16="http://schemas.microsoft.com/office/drawing/2014/main" id="{35D75361-35C0-2C95-6B8D-7BB512FF92EE}"/>
              </a:ext>
            </a:extLst>
          </p:cNvPr>
          <p:cNvSpPr/>
          <p:nvPr/>
        </p:nvSpPr>
        <p:spPr>
          <a:xfrm>
            <a:off x="5625069" y="4462352"/>
            <a:ext cx="711200" cy="11602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40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5" name="ZoneTexte 4">
            <a:extLst>
              <a:ext uri="{FF2B5EF4-FFF2-40B4-BE49-F238E27FC236}">
                <a16:creationId xmlns:a16="http://schemas.microsoft.com/office/drawing/2014/main" id="{15661C62-DED8-8176-11C4-7458D72D68F9}"/>
              </a:ext>
            </a:extLst>
          </p:cNvPr>
          <p:cNvSpPr txBox="1"/>
          <p:nvPr/>
        </p:nvSpPr>
        <p:spPr>
          <a:xfrm>
            <a:off x="3466350" y="3468469"/>
            <a:ext cx="6705600" cy="646331"/>
          </a:xfrm>
          <a:prstGeom prst="rect">
            <a:avLst/>
          </a:prstGeom>
          <a:noFill/>
        </p:spPr>
        <p:txBody>
          <a:bodyPr wrap="square" rtlCol="0">
            <a:spAutoFit/>
          </a:bodyPr>
          <a:lstStyle/>
          <a:p>
            <a:pPr algn="ctr"/>
            <a:r>
              <a:rPr lang="fr-FR" sz="3600" b="1" dirty="0">
                <a:solidFill>
                  <a:schemeClr val="accent6">
                    <a:lumMod val="75000"/>
                  </a:schemeClr>
                </a:solidFill>
                <a:latin typeface="+mj-lt"/>
              </a:rPr>
              <a:t>LES PARAMETRES DE PURETE</a:t>
            </a:r>
          </a:p>
        </p:txBody>
      </p:sp>
    </p:spTree>
    <p:extLst>
      <p:ext uri="{BB962C8B-B14F-4D97-AF65-F5344CB8AC3E}">
        <p14:creationId xmlns:p14="http://schemas.microsoft.com/office/powerpoint/2010/main" val="3409028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sp>
        <p:nvSpPr>
          <p:cNvPr id="5" name="ZoneTexte 4">
            <a:extLst>
              <a:ext uri="{FF2B5EF4-FFF2-40B4-BE49-F238E27FC236}">
                <a16:creationId xmlns:a16="http://schemas.microsoft.com/office/drawing/2014/main" id="{15661C62-DED8-8176-11C4-7458D72D68F9}"/>
              </a:ext>
            </a:extLst>
          </p:cNvPr>
          <p:cNvSpPr txBox="1"/>
          <p:nvPr/>
        </p:nvSpPr>
        <p:spPr>
          <a:xfrm>
            <a:off x="497712" y="1896578"/>
            <a:ext cx="10301468" cy="3108543"/>
          </a:xfrm>
          <a:prstGeom prst="rect">
            <a:avLst/>
          </a:prstGeom>
          <a:noFill/>
        </p:spPr>
        <p:txBody>
          <a:bodyPr wrap="square" rtlCol="0">
            <a:spAutoFit/>
          </a:bodyPr>
          <a:lstStyle/>
          <a:p>
            <a:pPr marL="514350" indent="-514350" algn="just">
              <a:buFont typeface="+mj-lt"/>
              <a:buAutoNum type="arabicPeriod"/>
            </a:pPr>
            <a:r>
              <a:rPr lang="fr-FR" sz="2800" dirty="0">
                <a:latin typeface="Lora" pitchFamily="2" charset="0"/>
              </a:rPr>
              <a:t>Composition des acides gras</a:t>
            </a:r>
          </a:p>
          <a:p>
            <a:pPr marL="514350" indent="-514350" algn="just">
              <a:buFont typeface="+mj-lt"/>
              <a:buAutoNum type="arabicPeriod"/>
            </a:pPr>
            <a:r>
              <a:rPr lang="fr-FR" sz="2800" dirty="0">
                <a:latin typeface="Lora" pitchFamily="2" charset="0"/>
              </a:rPr>
              <a:t> Composition et contenu en stérols</a:t>
            </a:r>
          </a:p>
          <a:p>
            <a:pPr marL="514350" indent="-514350" algn="just">
              <a:buFont typeface="+mj-lt"/>
              <a:buAutoNum type="arabicPeriod"/>
            </a:pPr>
            <a:r>
              <a:rPr lang="fr-FR" sz="2800" dirty="0">
                <a:latin typeface="Lora" pitchFamily="2" charset="0"/>
              </a:rPr>
              <a:t> Teneur en </a:t>
            </a:r>
            <a:r>
              <a:rPr lang="fr-FR" sz="2800" dirty="0" err="1">
                <a:latin typeface="Lora" pitchFamily="2" charset="0"/>
              </a:rPr>
              <a:t>stérènes</a:t>
            </a:r>
            <a:endParaRPr lang="fr-FR" sz="2800" dirty="0">
              <a:latin typeface="Lora" pitchFamily="2" charset="0"/>
            </a:endParaRPr>
          </a:p>
          <a:p>
            <a:pPr marL="514350" indent="-514350" algn="just">
              <a:buFont typeface="+mj-lt"/>
              <a:buAutoNum type="arabicPeriod"/>
            </a:pPr>
            <a:r>
              <a:rPr lang="fr-FR" sz="2800" dirty="0">
                <a:latin typeface="Lora" pitchFamily="2" charset="0"/>
              </a:rPr>
              <a:t> Contenu en acides gras isomères trans</a:t>
            </a:r>
          </a:p>
          <a:p>
            <a:pPr marL="514350" indent="-514350" algn="just">
              <a:buFont typeface="+mj-lt"/>
              <a:buAutoNum type="arabicPeriod"/>
            </a:pPr>
            <a:r>
              <a:rPr lang="fr-FR" sz="2800" dirty="0">
                <a:latin typeface="Lora" pitchFamily="2" charset="0"/>
              </a:rPr>
              <a:t> Contenu en cires</a:t>
            </a:r>
          </a:p>
          <a:p>
            <a:pPr marL="514350" indent="-514350" algn="just">
              <a:buFont typeface="+mj-lt"/>
              <a:buAutoNum type="arabicPeriod"/>
            </a:pPr>
            <a:r>
              <a:rPr lang="fr-FR" sz="2800" dirty="0">
                <a:latin typeface="Lora" pitchFamily="2" charset="0"/>
              </a:rPr>
              <a:t> </a:t>
            </a:r>
            <a:r>
              <a:rPr lang="fr-FR" sz="2800" dirty="0" err="1">
                <a:latin typeface="Lora" pitchFamily="2" charset="0"/>
              </a:rPr>
              <a:t>Erythrodiol</a:t>
            </a:r>
            <a:r>
              <a:rPr lang="fr-FR" sz="2800" dirty="0">
                <a:latin typeface="Lora" pitchFamily="2" charset="0"/>
              </a:rPr>
              <a:t> et </a:t>
            </a:r>
            <a:r>
              <a:rPr lang="fr-FR" sz="2800" dirty="0" err="1">
                <a:latin typeface="Lora" pitchFamily="2" charset="0"/>
              </a:rPr>
              <a:t>uvaol</a:t>
            </a:r>
            <a:endParaRPr lang="fr-FR" sz="2800" dirty="0">
              <a:latin typeface="Lora" pitchFamily="2" charset="0"/>
            </a:endParaRPr>
          </a:p>
          <a:p>
            <a:pPr marL="514350" indent="-514350" algn="just">
              <a:buFont typeface="+mj-lt"/>
              <a:buAutoNum type="arabicPeriod"/>
            </a:pPr>
            <a:r>
              <a:rPr lang="fr-FR" sz="2800" dirty="0">
                <a:latin typeface="Lora" pitchFamily="2" charset="0"/>
              </a:rPr>
              <a:t> Analyse des triacylglycérols (DECN42)</a:t>
            </a:r>
          </a:p>
        </p:txBody>
      </p:sp>
      <p:sp>
        <p:nvSpPr>
          <p:cNvPr id="4" name="Text 2">
            <a:extLst>
              <a:ext uri="{FF2B5EF4-FFF2-40B4-BE49-F238E27FC236}">
                <a16:creationId xmlns:a16="http://schemas.microsoft.com/office/drawing/2014/main" id="{7CBC7C10-D0FA-A11A-A42C-21C52F8BDE40}"/>
              </a:ext>
            </a:extLst>
          </p:cNvPr>
          <p:cNvSpPr/>
          <p:nvPr/>
        </p:nvSpPr>
        <p:spPr>
          <a:xfrm>
            <a:off x="437527" y="319966"/>
            <a:ext cx="4443889" cy="694373"/>
          </a:xfrm>
          <a:prstGeom prst="rect">
            <a:avLst/>
          </a:prstGeom>
          <a:noFill/>
          <a:ln/>
        </p:spPr>
        <p:txBody>
          <a:bodyPr wrap="none" rtlCol="0" anchor="t"/>
          <a:lstStyle/>
          <a:p>
            <a:pPr marL="0" indent="0">
              <a:lnSpc>
                <a:spcPts val="5468"/>
              </a:lnSpc>
              <a:buNone/>
            </a:pPr>
            <a:r>
              <a:rPr lang="en-US" sz="3600" dirty="0">
                <a:solidFill>
                  <a:srgbClr val="38512F"/>
                </a:solidFill>
                <a:latin typeface="Lora" pitchFamily="34" charset="0"/>
                <a:ea typeface="Lora" pitchFamily="34" charset="-122"/>
                <a:cs typeface="Lora" pitchFamily="34" charset="-120"/>
              </a:rPr>
              <a:t>Les </a:t>
            </a:r>
            <a:r>
              <a:rPr lang="en-US" sz="3600" dirty="0" err="1">
                <a:solidFill>
                  <a:srgbClr val="38512F"/>
                </a:solidFill>
                <a:latin typeface="Lora" pitchFamily="34" charset="0"/>
                <a:ea typeface="Lora" pitchFamily="34" charset="-122"/>
                <a:cs typeface="Lora" pitchFamily="34" charset="-120"/>
              </a:rPr>
              <a:t>paramétres</a:t>
            </a:r>
            <a:r>
              <a:rPr lang="en-US" sz="3600" dirty="0">
                <a:solidFill>
                  <a:srgbClr val="38512F"/>
                </a:solidFill>
                <a:latin typeface="Lora" pitchFamily="34" charset="0"/>
                <a:ea typeface="Lora" pitchFamily="34" charset="-122"/>
                <a:cs typeface="Lora" pitchFamily="34" charset="-120"/>
              </a:rPr>
              <a:t> de </a:t>
            </a:r>
            <a:r>
              <a:rPr lang="en-US" sz="3600" dirty="0" err="1">
                <a:solidFill>
                  <a:srgbClr val="38512F"/>
                </a:solidFill>
                <a:latin typeface="Lora" pitchFamily="34" charset="0"/>
                <a:ea typeface="Lora" pitchFamily="34" charset="-122"/>
                <a:cs typeface="Lora" pitchFamily="34" charset="-120"/>
              </a:rPr>
              <a:t>pureté</a:t>
            </a:r>
            <a:endParaRPr lang="en-US" sz="3600" dirty="0"/>
          </a:p>
        </p:txBody>
      </p:sp>
    </p:spTree>
    <p:extLst>
      <p:ext uri="{BB962C8B-B14F-4D97-AF65-F5344CB8AC3E}">
        <p14:creationId xmlns:p14="http://schemas.microsoft.com/office/powerpoint/2010/main" val="451775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pic>
        <p:nvPicPr>
          <p:cNvPr id="4" name="Image 3">
            <a:extLst>
              <a:ext uri="{FF2B5EF4-FFF2-40B4-BE49-F238E27FC236}">
                <a16:creationId xmlns:a16="http://schemas.microsoft.com/office/drawing/2014/main" id="{706A9FBE-ED86-B1DD-52E4-E3DA9A93DFBF}"/>
              </a:ext>
            </a:extLst>
          </p:cNvPr>
          <p:cNvPicPr>
            <a:picLocks noChangeAspect="1"/>
          </p:cNvPicPr>
          <p:nvPr/>
        </p:nvPicPr>
        <p:blipFill>
          <a:blip r:embed="rId4"/>
          <a:stretch>
            <a:fillRect/>
          </a:stretch>
        </p:blipFill>
        <p:spPr>
          <a:xfrm>
            <a:off x="694481" y="559925"/>
            <a:ext cx="9479666" cy="7109750"/>
          </a:xfrm>
          <a:prstGeom prst="rect">
            <a:avLst/>
          </a:prstGeom>
        </p:spPr>
      </p:pic>
    </p:spTree>
    <p:extLst>
      <p:ext uri="{BB962C8B-B14F-4D97-AF65-F5344CB8AC3E}">
        <p14:creationId xmlns:p14="http://schemas.microsoft.com/office/powerpoint/2010/main" val="1392291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t="9000" r="25000" b="-3000"/>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B1E2600-C09F-E8F0-1286-9C6B7F5ED26C}"/>
              </a:ext>
            </a:extLst>
          </p:cNvPr>
          <p:cNvSpPr txBox="1"/>
          <p:nvPr/>
        </p:nvSpPr>
        <p:spPr>
          <a:xfrm>
            <a:off x="11135360" y="2851388"/>
            <a:ext cx="3119120" cy="1938992"/>
          </a:xfrm>
          <a:prstGeom prst="rect">
            <a:avLst/>
          </a:prstGeom>
          <a:noFill/>
        </p:spPr>
        <p:txBody>
          <a:bodyPr wrap="square" rtlCol="0">
            <a:spAutoFit/>
          </a:bodyPr>
          <a:lstStyle/>
          <a:p>
            <a:pPr algn="ctr"/>
            <a:r>
              <a:rPr lang="fr-FR" sz="4000" dirty="0">
                <a:solidFill>
                  <a:schemeClr val="accent6">
                    <a:lumMod val="75000"/>
                  </a:schemeClr>
                </a:solidFill>
                <a:latin typeface="Baguet Script" panose="00000500000000000000" pitchFamily="2" charset="0"/>
              </a:rPr>
              <a:t>MERCI</a:t>
            </a:r>
          </a:p>
          <a:p>
            <a:pPr algn="ctr"/>
            <a:r>
              <a:rPr lang="fr-FR" sz="4000" dirty="0">
                <a:solidFill>
                  <a:schemeClr val="accent6">
                    <a:lumMod val="75000"/>
                  </a:schemeClr>
                </a:solidFill>
                <a:latin typeface="Baguet Script" panose="00000500000000000000" pitchFamily="2" charset="0"/>
              </a:rPr>
              <a:t> POUR VOTRE ATTENTION</a:t>
            </a:r>
          </a:p>
        </p:txBody>
      </p:sp>
    </p:spTree>
    <p:extLst>
      <p:ext uri="{BB962C8B-B14F-4D97-AF65-F5344CB8AC3E}">
        <p14:creationId xmlns:p14="http://schemas.microsoft.com/office/powerpoint/2010/main" val="248219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180499" y="423029"/>
            <a:ext cx="8938260" cy="694373"/>
          </a:xfrm>
          <a:prstGeom prst="rect">
            <a:avLst/>
          </a:prstGeom>
          <a:noFill/>
          <a:ln/>
        </p:spPr>
        <p:txBody>
          <a:bodyPr wrap="none" rtlCol="0" anchor="t"/>
          <a:lstStyle/>
          <a:p>
            <a:pPr marL="0" indent="0">
              <a:lnSpc>
                <a:spcPts val="5468"/>
              </a:lnSpc>
              <a:buNone/>
            </a:pPr>
            <a:r>
              <a:rPr lang="en-US" sz="4374" dirty="0">
                <a:solidFill>
                  <a:srgbClr val="38512F"/>
                </a:solidFill>
                <a:latin typeface="Lora" pitchFamily="34" charset="0"/>
                <a:ea typeface="Lora" pitchFamily="34" charset="-122"/>
                <a:cs typeface="Lora" pitchFamily="34" charset="-120"/>
              </a:rPr>
              <a:t>Normes Internationales de Qualité</a:t>
            </a:r>
            <a:endParaRPr lang="en-US" sz="4374" dirty="0"/>
          </a:p>
        </p:txBody>
      </p:sp>
      <p:sp>
        <p:nvSpPr>
          <p:cNvPr id="5" name="Shape 3"/>
          <p:cNvSpPr/>
          <p:nvPr/>
        </p:nvSpPr>
        <p:spPr>
          <a:xfrm>
            <a:off x="259713" y="2843244"/>
            <a:ext cx="499943" cy="499943"/>
          </a:xfrm>
          <a:prstGeom prst="roundRect">
            <a:avLst>
              <a:gd name="adj" fmla="val 13333"/>
            </a:avLst>
          </a:prstGeom>
          <a:solidFill>
            <a:srgbClr val="F6E9D5"/>
          </a:solidFill>
          <a:ln/>
        </p:spPr>
        <p:txBody>
          <a:bodyPr/>
          <a:lstStyle/>
          <a:p>
            <a:endParaRPr lang="fr-FR"/>
          </a:p>
        </p:txBody>
      </p:sp>
      <p:sp>
        <p:nvSpPr>
          <p:cNvPr id="6" name="Text 4"/>
          <p:cNvSpPr/>
          <p:nvPr/>
        </p:nvSpPr>
        <p:spPr>
          <a:xfrm>
            <a:off x="259713" y="2843244"/>
            <a:ext cx="533162" cy="694373"/>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1</a:t>
            </a:r>
            <a:endParaRPr lang="en-US" sz="2624" dirty="0"/>
          </a:p>
        </p:txBody>
      </p:sp>
      <p:sp>
        <p:nvSpPr>
          <p:cNvPr id="7" name="Text 5"/>
          <p:cNvSpPr/>
          <p:nvPr/>
        </p:nvSpPr>
        <p:spPr>
          <a:xfrm>
            <a:off x="918127" y="2755581"/>
            <a:ext cx="3111899" cy="694373"/>
          </a:xfrm>
          <a:prstGeom prst="rect">
            <a:avLst/>
          </a:prstGeom>
          <a:noFill/>
          <a:ln/>
        </p:spPr>
        <p:txBody>
          <a:bodyPr wrap="square" rtlCol="0" anchor="t"/>
          <a:lstStyle/>
          <a:p>
            <a:pPr marL="0" indent="0">
              <a:lnSpc>
                <a:spcPts val="2734"/>
              </a:lnSpc>
              <a:buNone/>
            </a:pPr>
            <a:r>
              <a:rPr lang="en-US" sz="2187" dirty="0">
                <a:solidFill>
                  <a:srgbClr val="38512F"/>
                </a:solidFill>
                <a:latin typeface="Lora" pitchFamily="34" charset="0"/>
                <a:ea typeface="Lora" pitchFamily="34" charset="-122"/>
                <a:cs typeface="Lora" pitchFamily="34" charset="-120"/>
              </a:rPr>
              <a:t>Rigueur                            et Standardisation</a:t>
            </a:r>
            <a:endParaRPr lang="en-US" sz="2187" dirty="0"/>
          </a:p>
        </p:txBody>
      </p:sp>
      <p:sp>
        <p:nvSpPr>
          <p:cNvPr id="8" name="Text 6"/>
          <p:cNvSpPr/>
          <p:nvPr/>
        </p:nvSpPr>
        <p:spPr>
          <a:xfrm>
            <a:off x="335355" y="3680924"/>
            <a:ext cx="3044226" cy="1777008"/>
          </a:xfrm>
          <a:prstGeom prst="rect">
            <a:avLst/>
          </a:prstGeom>
          <a:noFill/>
          <a:ln/>
        </p:spPr>
        <p:txBody>
          <a:bodyPr wrap="square" rtlCol="0" anchor="t"/>
          <a:lstStyle/>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Les normes internationales garantissent la qualité et la </a:t>
            </a:r>
            <a:r>
              <a:rPr lang="fr-FR" sz="1750" dirty="0">
                <a:solidFill>
                  <a:srgbClr val="3A3630"/>
                </a:solidFill>
                <a:latin typeface="Source Sans Pro" pitchFamily="34" charset="0"/>
                <a:ea typeface="Source Sans Pro" pitchFamily="34" charset="-122"/>
                <a:cs typeface="Source Sans Pro" pitchFamily="34" charset="-120"/>
              </a:rPr>
              <a:t>conformité</a:t>
            </a:r>
            <a:r>
              <a:rPr lang="en-US" sz="1750" dirty="0">
                <a:solidFill>
                  <a:srgbClr val="3A3630"/>
                </a:solidFill>
                <a:latin typeface="Source Sans Pro" pitchFamily="34" charset="0"/>
                <a:ea typeface="Source Sans Pro" pitchFamily="34" charset="-122"/>
                <a:cs typeface="Source Sans Pro" pitchFamily="34" charset="-120"/>
              </a:rPr>
              <a:t> de </a:t>
            </a:r>
            <a:r>
              <a:rPr lang="en-US" sz="1750" dirty="0" err="1">
                <a:solidFill>
                  <a:srgbClr val="3A3630"/>
                </a:solidFill>
                <a:latin typeface="Source Sans Pro" pitchFamily="34" charset="0"/>
                <a:ea typeface="Source Sans Pro" pitchFamily="34" charset="-122"/>
                <a:cs typeface="Source Sans Pro" pitchFamily="34" charset="-120"/>
              </a:rPr>
              <a:t>l'huile</a:t>
            </a:r>
            <a:r>
              <a:rPr lang="en-US" sz="1750" dirty="0">
                <a:solidFill>
                  <a:srgbClr val="3A3630"/>
                </a:solidFill>
                <a:latin typeface="Source Sans Pro" pitchFamily="34" charset="0"/>
                <a:ea typeface="Source Sans Pro" pitchFamily="34" charset="-122"/>
                <a:cs typeface="Source Sans Pro" pitchFamily="34" charset="-120"/>
              </a:rPr>
              <a:t> </a:t>
            </a:r>
            <a:r>
              <a:rPr lang="en-US" sz="1750" dirty="0" err="1">
                <a:solidFill>
                  <a:srgbClr val="3A3630"/>
                </a:solidFill>
                <a:latin typeface="Source Sans Pro" pitchFamily="34" charset="0"/>
                <a:ea typeface="Source Sans Pro" pitchFamily="34" charset="-122"/>
                <a:cs typeface="Source Sans Pro" pitchFamily="34" charset="-120"/>
              </a:rPr>
              <a:t>d'olive</a:t>
            </a:r>
            <a:r>
              <a:rPr lang="en-US" sz="1750" dirty="0">
                <a:solidFill>
                  <a:srgbClr val="3A3630"/>
                </a:solidFill>
                <a:latin typeface="Source Sans Pro" pitchFamily="34" charset="0"/>
                <a:ea typeface="Source Sans Pro" pitchFamily="34" charset="-122"/>
                <a:cs typeface="Source Sans Pro" pitchFamily="34" charset="-120"/>
              </a:rPr>
              <a:t>.</a:t>
            </a:r>
            <a:endParaRPr lang="en-US" sz="1750" dirty="0"/>
          </a:p>
        </p:txBody>
      </p:sp>
      <p:sp>
        <p:nvSpPr>
          <p:cNvPr id="9" name="Shape 7"/>
          <p:cNvSpPr/>
          <p:nvPr/>
        </p:nvSpPr>
        <p:spPr>
          <a:xfrm>
            <a:off x="4181952" y="2843243"/>
            <a:ext cx="499943" cy="499943"/>
          </a:xfrm>
          <a:prstGeom prst="roundRect">
            <a:avLst>
              <a:gd name="adj" fmla="val 13333"/>
            </a:avLst>
          </a:prstGeom>
          <a:solidFill>
            <a:srgbClr val="F6E9D5"/>
          </a:solidFill>
          <a:ln/>
        </p:spPr>
        <p:txBody>
          <a:bodyPr/>
          <a:lstStyle/>
          <a:p>
            <a:endParaRPr lang="fr-FR"/>
          </a:p>
        </p:txBody>
      </p:sp>
      <p:sp>
        <p:nvSpPr>
          <p:cNvPr id="10" name="Text 8"/>
          <p:cNvSpPr/>
          <p:nvPr/>
        </p:nvSpPr>
        <p:spPr>
          <a:xfrm>
            <a:off x="4181952" y="2825054"/>
            <a:ext cx="499943" cy="555426"/>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2</a:t>
            </a:r>
            <a:endParaRPr lang="en-US" sz="2624" dirty="0"/>
          </a:p>
        </p:txBody>
      </p:sp>
      <p:sp>
        <p:nvSpPr>
          <p:cNvPr id="11" name="Text 9"/>
          <p:cNvSpPr/>
          <p:nvPr/>
        </p:nvSpPr>
        <p:spPr>
          <a:xfrm>
            <a:off x="4833820" y="2761135"/>
            <a:ext cx="2440900" cy="694373"/>
          </a:xfrm>
          <a:prstGeom prst="rect">
            <a:avLst/>
          </a:prstGeom>
          <a:noFill/>
          <a:ln/>
        </p:spPr>
        <p:txBody>
          <a:bodyPr wrap="square" rtlCol="0" anchor="t"/>
          <a:lstStyle/>
          <a:p>
            <a:pPr marL="0" indent="0">
              <a:lnSpc>
                <a:spcPts val="2734"/>
              </a:lnSpc>
              <a:buNone/>
            </a:pPr>
            <a:r>
              <a:rPr lang="en-US" sz="2187" dirty="0" err="1">
                <a:solidFill>
                  <a:srgbClr val="38512F"/>
                </a:solidFill>
                <a:latin typeface="Lora" pitchFamily="34" charset="0"/>
                <a:ea typeface="Lora" pitchFamily="34" charset="-122"/>
                <a:cs typeface="Lora" pitchFamily="34" charset="-120"/>
              </a:rPr>
              <a:t>Traçabilité</a:t>
            </a:r>
            <a:r>
              <a:rPr lang="en-US" sz="2187" dirty="0">
                <a:solidFill>
                  <a:srgbClr val="38512F"/>
                </a:solidFill>
                <a:latin typeface="Lora" pitchFamily="34" charset="0"/>
                <a:ea typeface="Lora" pitchFamily="34" charset="-122"/>
                <a:cs typeface="Lora" pitchFamily="34" charset="-120"/>
              </a:rPr>
              <a:t>                et Certification</a:t>
            </a:r>
            <a:endParaRPr lang="en-US" sz="2187" dirty="0"/>
          </a:p>
        </p:txBody>
      </p:sp>
      <p:sp>
        <p:nvSpPr>
          <p:cNvPr id="12" name="Text 10"/>
          <p:cNvSpPr/>
          <p:nvPr/>
        </p:nvSpPr>
        <p:spPr>
          <a:xfrm>
            <a:off x="4306601" y="3672630"/>
            <a:ext cx="2643641" cy="2132409"/>
          </a:xfrm>
          <a:prstGeom prst="rect">
            <a:avLst/>
          </a:prstGeom>
          <a:noFill/>
          <a:ln/>
        </p:spPr>
        <p:txBody>
          <a:bodyPr wrap="square" rtlCol="0" anchor="t"/>
          <a:lstStyle/>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Grâce aux normes internationales, les consommateurs peuvent être assurés de la provenance et de la qualité de l'huile d'olive.</a:t>
            </a:r>
            <a:endParaRPr lang="en-US" sz="1750" dirty="0"/>
          </a:p>
        </p:txBody>
      </p:sp>
      <p:sp>
        <p:nvSpPr>
          <p:cNvPr id="13" name="Shape 11"/>
          <p:cNvSpPr/>
          <p:nvPr/>
        </p:nvSpPr>
        <p:spPr>
          <a:xfrm>
            <a:off x="7127093" y="2843242"/>
            <a:ext cx="499943" cy="499943"/>
          </a:xfrm>
          <a:prstGeom prst="roundRect">
            <a:avLst>
              <a:gd name="adj" fmla="val 13333"/>
            </a:avLst>
          </a:prstGeom>
          <a:solidFill>
            <a:srgbClr val="F6E9D5"/>
          </a:solidFill>
          <a:ln/>
        </p:spPr>
        <p:txBody>
          <a:bodyPr/>
          <a:lstStyle/>
          <a:p>
            <a:endParaRPr lang="fr-FR"/>
          </a:p>
        </p:txBody>
      </p:sp>
      <p:sp>
        <p:nvSpPr>
          <p:cNvPr id="14" name="Text 12"/>
          <p:cNvSpPr/>
          <p:nvPr/>
        </p:nvSpPr>
        <p:spPr>
          <a:xfrm>
            <a:off x="7127093" y="2857233"/>
            <a:ext cx="563642" cy="485952"/>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3</a:t>
            </a:r>
            <a:endParaRPr lang="en-US" sz="2624" dirty="0"/>
          </a:p>
        </p:txBody>
      </p:sp>
      <p:sp>
        <p:nvSpPr>
          <p:cNvPr id="15" name="Text 13"/>
          <p:cNvSpPr/>
          <p:nvPr/>
        </p:nvSpPr>
        <p:spPr>
          <a:xfrm>
            <a:off x="7745856" y="2825054"/>
            <a:ext cx="2874628" cy="694373"/>
          </a:xfrm>
          <a:prstGeom prst="rect">
            <a:avLst/>
          </a:prstGeom>
          <a:noFill/>
          <a:ln/>
        </p:spPr>
        <p:txBody>
          <a:bodyPr wrap="square" rtlCol="0" anchor="t"/>
          <a:lstStyle/>
          <a:p>
            <a:pPr marL="0" indent="0">
              <a:lnSpc>
                <a:spcPts val="2734"/>
              </a:lnSpc>
              <a:buNone/>
            </a:pPr>
            <a:r>
              <a:rPr lang="fr-FR" sz="2187" dirty="0">
                <a:solidFill>
                  <a:srgbClr val="38512F"/>
                </a:solidFill>
                <a:latin typeface="Lora" pitchFamily="34" charset="0"/>
                <a:ea typeface="Lora" pitchFamily="34" charset="-122"/>
                <a:cs typeface="Lora" pitchFamily="34" charset="-120"/>
              </a:rPr>
              <a:t>Confiance</a:t>
            </a:r>
            <a:r>
              <a:rPr lang="en-US" sz="2187" dirty="0">
                <a:solidFill>
                  <a:srgbClr val="38512F"/>
                </a:solidFill>
                <a:latin typeface="Lora" pitchFamily="34" charset="0"/>
                <a:ea typeface="Lora" pitchFamily="34" charset="-122"/>
                <a:cs typeface="Lora" pitchFamily="34" charset="-120"/>
              </a:rPr>
              <a:t>            </a:t>
            </a:r>
          </a:p>
          <a:p>
            <a:pPr marL="0" indent="0">
              <a:lnSpc>
                <a:spcPts val="2734"/>
              </a:lnSpc>
              <a:buNone/>
            </a:pPr>
            <a:r>
              <a:rPr lang="en-US" sz="2187" dirty="0">
                <a:solidFill>
                  <a:srgbClr val="38512F"/>
                </a:solidFill>
                <a:latin typeface="Lora" pitchFamily="34" charset="0"/>
                <a:ea typeface="Lora" pitchFamily="34" charset="-122"/>
                <a:cs typeface="Lora" pitchFamily="34" charset="-120"/>
              </a:rPr>
              <a:t>et Reconnaissance</a:t>
            </a:r>
            <a:endParaRPr lang="en-US" sz="2187" dirty="0"/>
          </a:p>
        </p:txBody>
      </p:sp>
      <p:sp>
        <p:nvSpPr>
          <p:cNvPr id="16" name="Text 14"/>
          <p:cNvSpPr/>
          <p:nvPr/>
        </p:nvSpPr>
        <p:spPr>
          <a:xfrm>
            <a:off x="7440699" y="3661409"/>
            <a:ext cx="3360432" cy="2843213"/>
          </a:xfrm>
          <a:prstGeom prst="rect">
            <a:avLst/>
          </a:prstGeom>
          <a:noFill/>
          <a:ln/>
        </p:spPr>
        <p:txBody>
          <a:bodyPr wrap="square" rtlCol="0" anchor="t"/>
          <a:lstStyle/>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Les normes internationales renforcent la confiance des consommateurs et permettent aux producteurs de se démarquer sur le marché mondial.</a:t>
            </a:r>
            <a:endParaRPr lang="en-US" sz="1750" dirty="0"/>
          </a:p>
        </p:txBody>
      </p:sp>
      <p:pic>
        <p:nvPicPr>
          <p:cNvPr id="18" name="Image 0" descr="preencoded.png">
            <a:extLst>
              <a:ext uri="{FF2B5EF4-FFF2-40B4-BE49-F238E27FC236}">
                <a16:creationId xmlns:a16="http://schemas.microsoft.com/office/drawing/2014/main" id="{3786E840-A17E-710D-D1DB-13862EFF2013}"/>
              </a:ext>
            </a:extLst>
          </p:cNvPr>
          <p:cNvPicPr>
            <a:picLocks noChangeAspect="1"/>
          </p:cNvPicPr>
          <p:nvPr/>
        </p:nvPicPr>
        <p:blipFill>
          <a:blip r:embed="rId3"/>
          <a:stretch>
            <a:fillRect/>
          </a:stretch>
        </p:blipFill>
        <p:spPr>
          <a:xfrm>
            <a:off x="10972800" y="0"/>
            <a:ext cx="3657600" cy="8229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4" name="Text 2"/>
          <p:cNvSpPr/>
          <p:nvPr/>
        </p:nvSpPr>
        <p:spPr>
          <a:xfrm>
            <a:off x="180499" y="423029"/>
            <a:ext cx="8938260" cy="694373"/>
          </a:xfrm>
          <a:prstGeom prst="rect">
            <a:avLst/>
          </a:prstGeom>
          <a:noFill/>
          <a:ln/>
        </p:spPr>
        <p:txBody>
          <a:bodyPr wrap="none" rtlCol="0" anchor="t"/>
          <a:lstStyle/>
          <a:p>
            <a:pPr marL="0" indent="0">
              <a:lnSpc>
                <a:spcPts val="5468"/>
              </a:lnSpc>
              <a:buNone/>
            </a:pPr>
            <a:r>
              <a:rPr lang="en-US" sz="4374" dirty="0">
                <a:solidFill>
                  <a:srgbClr val="38512F"/>
                </a:solidFill>
                <a:latin typeface="Lora" pitchFamily="34" charset="0"/>
                <a:ea typeface="Lora" pitchFamily="34" charset="-122"/>
                <a:cs typeface="Lora" pitchFamily="34" charset="-120"/>
              </a:rPr>
              <a:t>Normes Internationales de Qualité</a:t>
            </a:r>
            <a:endParaRPr lang="en-US" sz="4374" dirty="0"/>
          </a:p>
        </p:txBody>
      </p:sp>
      <p:sp>
        <p:nvSpPr>
          <p:cNvPr id="10" name="Text 8"/>
          <p:cNvSpPr/>
          <p:nvPr/>
        </p:nvSpPr>
        <p:spPr>
          <a:xfrm>
            <a:off x="4181952" y="2825054"/>
            <a:ext cx="499943" cy="555426"/>
          </a:xfrm>
          <a:prstGeom prst="rect">
            <a:avLst/>
          </a:prstGeom>
          <a:noFill/>
          <a:ln/>
        </p:spPr>
        <p:txBody>
          <a:bodyPr wrap="none" rtlCol="0" anchor="t"/>
          <a:lstStyle/>
          <a:p>
            <a:pPr marL="0" indent="0" algn="ctr">
              <a:lnSpc>
                <a:spcPts val="3281"/>
              </a:lnSpc>
              <a:buNone/>
            </a:pPr>
            <a:endParaRPr lang="en-US" sz="2624" dirty="0"/>
          </a:p>
        </p:txBody>
      </p:sp>
      <p:sp>
        <p:nvSpPr>
          <p:cNvPr id="14" name="Text 12"/>
          <p:cNvSpPr/>
          <p:nvPr/>
        </p:nvSpPr>
        <p:spPr>
          <a:xfrm>
            <a:off x="7127093" y="2857233"/>
            <a:ext cx="563642" cy="485952"/>
          </a:xfrm>
          <a:prstGeom prst="rect">
            <a:avLst/>
          </a:prstGeom>
          <a:noFill/>
          <a:ln/>
        </p:spPr>
        <p:txBody>
          <a:bodyPr wrap="none" rtlCol="0" anchor="t"/>
          <a:lstStyle/>
          <a:p>
            <a:pPr marL="0" indent="0" algn="ctr">
              <a:lnSpc>
                <a:spcPts val="3281"/>
              </a:lnSpc>
              <a:buNone/>
            </a:pPr>
            <a:endParaRPr lang="en-US" sz="2624" dirty="0"/>
          </a:p>
        </p:txBody>
      </p:sp>
      <p:pic>
        <p:nvPicPr>
          <p:cNvPr id="18" name="Image 0" descr="preencoded.png">
            <a:extLst>
              <a:ext uri="{FF2B5EF4-FFF2-40B4-BE49-F238E27FC236}">
                <a16:creationId xmlns:a16="http://schemas.microsoft.com/office/drawing/2014/main" id="{3786E840-A17E-710D-D1DB-13862EFF2013}"/>
              </a:ext>
            </a:extLst>
          </p:cNvPr>
          <p:cNvPicPr>
            <a:picLocks noChangeAspect="1"/>
          </p:cNvPicPr>
          <p:nvPr/>
        </p:nvPicPr>
        <p:blipFill>
          <a:blip r:embed="rId3"/>
          <a:stretch>
            <a:fillRect/>
          </a:stretch>
        </p:blipFill>
        <p:spPr>
          <a:xfrm>
            <a:off x="10972800" y="0"/>
            <a:ext cx="3657600" cy="8229600"/>
          </a:xfrm>
          <a:prstGeom prst="rect">
            <a:avLst/>
          </a:prstGeom>
        </p:spPr>
      </p:pic>
      <p:sp>
        <p:nvSpPr>
          <p:cNvPr id="17" name="ZoneTexte 16">
            <a:extLst>
              <a:ext uri="{FF2B5EF4-FFF2-40B4-BE49-F238E27FC236}">
                <a16:creationId xmlns:a16="http://schemas.microsoft.com/office/drawing/2014/main" id="{1BA86D1F-E376-076E-590C-C947C79E671E}"/>
              </a:ext>
            </a:extLst>
          </p:cNvPr>
          <p:cNvSpPr txBox="1"/>
          <p:nvPr/>
        </p:nvSpPr>
        <p:spPr>
          <a:xfrm>
            <a:off x="673100" y="2349500"/>
            <a:ext cx="9410700" cy="1938992"/>
          </a:xfrm>
          <a:prstGeom prst="rect">
            <a:avLst/>
          </a:prstGeom>
          <a:noFill/>
        </p:spPr>
        <p:txBody>
          <a:bodyPr wrap="square" rtlCol="0">
            <a:spAutoFit/>
          </a:bodyPr>
          <a:lstStyle/>
          <a:p>
            <a:r>
              <a:rPr lang="fr-FR" sz="4000" dirty="0"/>
              <a:t>Les normes ne sont pas figées mais évoluent</a:t>
            </a:r>
          </a:p>
          <a:p>
            <a:pPr marL="285750" indent="-285750">
              <a:buFont typeface="Wingdings" panose="05000000000000000000" pitchFamily="2" charset="2"/>
              <a:buChar char="Ø"/>
            </a:pPr>
            <a:r>
              <a:rPr lang="fr-FR" sz="4000" dirty="0"/>
              <a:t>Avec le progrès scientifique</a:t>
            </a:r>
          </a:p>
          <a:p>
            <a:pPr marL="285750" indent="-285750">
              <a:buFont typeface="Wingdings" panose="05000000000000000000" pitchFamily="2" charset="2"/>
              <a:buChar char="Ø"/>
            </a:pPr>
            <a:r>
              <a:rPr lang="fr-FR" sz="4000" dirty="0"/>
              <a:t>Le degré de sophistication des fraudes</a:t>
            </a:r>
          </a:p>
        </p:txBody>
      </p:sp>
    </p:spTree>
    <p:extLst>
      <p:ext uri="{BB962C8B-B14F-4D97-AF65-F5344CB8AC3E}">
        <p14:creationId xmlns:p14="http://schemas.microsoft.com/office/powerpoint/2010/main" val="284792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437527" y="319966"/>
            <a:ext cx="4443889" cy="694373"/>
          </a:xfrm>
          <a:prstGeom prst="rect">
            <a:avLst/>
          </a:prstGeom>
          <a:noFill/>
          <a:ln/>
        </p:spPr>
        <p:txBody>
          <a:bodyPr wrap="none" rtlCol="0" anchor="t"/>
          <a:lstStyle/>
          <a:p>
            <a:pPr marL="0" indent="0">
              <a:lnSpc>
                <a:spcPts val="5468"/>
              </a:lnSpc>
              <a:buNone/>
            </a:pPr>
            <a:r>
              <a:rPr lang="en-US" sz="4374" dirty="0" err="1">
                <a:solidFill>
                  <a:srgbClr val="38512F"/>
                </a:solidFill>
                <a:latin typeface="Lora" pitchFamily="34" charset="0"/>
                <a:ea typeface="Lora" pitchFamily="34" charset="-122"/>
                <a:cs typeface="Lora" pitchFamily="34" charset="-120"/>
              </a:rPr>
              <a:t>Historique</a:t>
            </a:r>
            <a:endParaRPr lang="en-US" sz="4374"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pic>
        <p:nvPicPr>
          <p:cNvPr id="12" name="Image 11">
            <a:extLst>
              <a:ext uri="{FF2B5EF4-FFF2-40B4-BE49-F238E27FC236}">
                <a16:creationId xmlns:a16="http://schemas.microsoft.com/office/drawing/2014/main" id="{0A8A7769-FC61-651E-C710-AC8E168FAF6C}"/>
              </a:ext>
            </a:extLst>
          </p:cNvPr>
          <p:cNvPicPr>
            <a:picLocks noChangeAspect="1"/>
          </p:cNvPicPr>
          <p:nvPr/>
        </p:nvPicPr>
        <p:blipFill rotWithShape="1">
          <a:blip r:embed="rId4"/>
          <a:srcRect t="19568" b="9656"/>
          <a:stretch/>
        </p:blipFill>
        <p:spPr>
          <a:xfrm>
            <a:off x="437527" y="2451652"/>
            <a:ext cx="10115826" cy="4412974"/>
          </a:xfrm>
          <a:prstGeom prst="rect">
            <a:avLst/>
          </a:prstGeom>
        </p:spPr>
      </p:pic>
    </p:spTree>
    <p:extLst>
      <p:ext uri="{BB962C8B-B14F-4D97-AF65-F5344CB8AC3E}">
        <p14:creationId xmlns:p14="http://schemas.microsoft.com/office/powerpoint/2010/main" val="308625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pic>
        <p:nvPicPr>
          <p:cNvPr id="5" name="Image 4">
            <a:extLst>
              <a:ext uri="{FF2B5EF4-FFF2-40B4-BE49-F238E27FC236}">
                <a16:creationId xmlns:a16="http://schemas.microsoft.com/office/drawing/2014/main" id="{A7679721-9563-4FB4-21B7-E2ED32E1EE30}"/>
              </a:ext>
            </a:extLst>
          </p:cNvPr>
          <p:cNvPicPr>
            <a:picLocks noChangeAspect="1"/>
          </p:cNvPicPr>
          <p:nvPr/>
        </p:nvPicPr>
        <p:blipFill>
          <a:blip r:embed="rId4"/>
          <a:stretch>
            <a:fillRect/>
          </a:stretch>
        </p:blipFill>
        <p:spPr>
          <a:xfrm>
            <a:off x="306479" y="0"/>
            <a:ext cx="5426392" cy="8229600"/>
          </a:xfrm>
          <a:prstGeom prst="rect">
            <a:avLst/>
          </a:prstGeom>
        </p:spPr>
      </p:pic>
      <p:sp>
        <p:nvSpPr>
          <p:cNvPr id="6" name="ZoneTexte 5">
            <a:extLst>
              <a:ext uri="{FF2B5EF4-FFF2-40B4-BE49-F238E27FC236}">
                <a16:creationId xmlns:a16="http://schemas.microsoft.com/office/drawing/2014/main" id="{7253BB03-CF8C-B8BB-4030-906D476C2298}"/>
              </a:ext>
            </a:extLst>
          </p:cNvPr>
          <p:cNvSpPr txBox="1"/>
          <p:nvPr/>
        </p:nvSpPr>
        <p:spPr>
          <a:xfrm>
            <a:off x="5732871" y="3064475"/>
            <a:ext cx="4584356" cy="923330"/>
          </a:xfrm>
          <a:prstGeom prst="rect">
            <a:avLst/>
          </a:prstGeom>
          <a:noFill/>
        </p:spPr>
        <p:txBody>
          <a:bodyPr wrap="square" rtlCol="0">
            <a:spAutoFit/>
          </a:bodyPr>
          <a:lstStyle/>
          <a:p>
            <a:pPr algn="ctr"/>
            <a:r>
              <a:rPr lang="fr-FR" b="1" dirty="0"/>
              <a:t>Paramètres analytiques des huiles de variétés tunisiennes produites durant la campagne 1968/69</a:t>
            </a:r>
          </a:p>
        </p:txBody>
      </p:sp>
    </p:spTree>
    <p:extLst>
      <p:ext uri="{BB962C8B-B14F-4D97-AF65-F5344CB8AC3E}">
        <p14:creationId xmlns:p14="http://schemas.microsoft.com/office/powerpoint/2010/main" val="263700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
        <p:nvSpPr>
          <p:cNvPr id="4" name="Text 2"/>
          <p:cNvSpPr/>
          <p:nvPr/>
        </p:nvSpPr>
        <p:spPr>
          <a:xfrm>
            <a:off x="166671" y="308581"/>
            <a:ext cx="4443889" cy="694373"/>
          </a:xfrm>
          <a:prstGeom prst="rect">
            <a:avLst/>
          </a:prstGeom>
          <a:noFill/>
          <a:ln/>
        </p:spPr>
        <p:txBody>
          <a:bodyPr wrap="none" rtlCol="0" anchor="t"/>
          <a:lstStyle/>
          <a:p>
            <a:pPr marL="0" indent="0">
              <a:lnSpc>
                <a:spcPts val="5468"/>
              </a:lnSpc>
              <a:buNone/>
            </a:pPr>
            <a:r>
              <a:rPr lang="en-US" sz="4374" dirty="0" err="1">
                <a:solidFill>
                  <a:srgbClr val="38512F"/>
                </a:solidFill>
                <a:latin typeface="Lora" pitchFamily="34" charset="0"/>
                <a:ea typeface="Lora" pitchFamily="34" charset="-122"/>
                <a:cs typeface="Lora" pitchFamily="34" charset="-120"/>
              </a:rPr>
              <a:t>Gouvernance</a:t>
            </a:r>
            <a:r>
              <a:rPr lang="en-US" sz="4374" dirty="0">
                <a:solidFill>
                  <a:srgbClr val="38512F"/>
                </a:solidFill>
                <a:latin typeface="Lora" pitchFamily="34" charset="0"/>
                <a:ea typeface="Lora" pitchFamily="34" charset="-122"/>
                <a:cs typeface="Lora" pitchFamily="34" charset="-120"/>
              </a:rPr>
              <a:t> normative de </a:t>
            </a:r>
            <a:r>
              <a:rPr lang="en-US" sz="4374" dirty="0" err="1">
                <a:solidFill>
                  <a:srgbClr val="38512F"/>
                </a:solidFill>
                <a:latin typeface="Lora" pitchFamily="34" charset="0"/>
                <a:ea typeface="Lora" pitchFamily="34" charset="-122"/>
                <a:cs typeface="Lora" pitchFamily="34" charset="-120"/>
              </a:rPr>
              <a:t>l’huile</a:t>
            </a:r>
            <a:r>
              <a:rPr lang="en-US" sz="4374" dirty="0">
                <a:solidFill>
                  <a:srgbClr val="38512F"/>
                </a:solidFill>
                <a:latin typeface="Lora" pitchFamily="34" charset="0"/>
                <a:ea typeface="Lora" pitchFamily="34" charset="-122"/>
                <a:cs typeface="Lora" pitchFamily="34" charset="-120"/>
              </a:rPr>
              <a:t> </a:t>
            </a:r>
            <a:r>
              <a:rPr lang="en-US" sz="4374" dirty="0" err="1">
                <a:solidFill>
                  <a:srgbClr val="38512F"/>
                </a:solidFill>
                <a:latin typeface="Lora" pitchFamily="34" charset="0"/>
                <a:ea typeface="Lora" pitchFamily="34" charset="-122"/>
                <a:cs typeface="Lora" pitchFamily="34" charset="-120"/>
              </a:rPr>
              <a:t>d’olive</a:t>
            </a:r>
            <a:endParaRPr lang="en-US" sz="4374" dirty="0"/>
          </a:p>
        </p:txBody>
      </p:sp>
      <p:pic>
        <p:nvPicPr>
          <p:cNvPr id="9" name="Image 0" descr="preencoded.png">
            <a:extLst>
              <a:ext uri="{FF2B5EF4-FFF2-40B4-BE49-F238E27FC236}">
                <a16:creationId xmlns:a16="http://schemas.microsoft.com/office/drawing/2014/main" id="{156381A2-E982-0D02-FBD5-D1FB0B3FE182}"/>
              </a:ext>
            </a:extLst>
          </p:cNvPr>
          <p:cNvPicPr>
            <a:picLocks noChangeAspect="1"/>
          </p:cNvPicPr>
          <p:nvPr/>
        </p:nvPicPr>
        <p:blipFill>
          <a:blip r:embed="rId3"/>
          <a:stretch>
            <a:fillRect/>
          </a:stretch>
        </p:blipFill>
        <p:spPr>
          <a:xfrm>
            <a:off x="10972800" y="0"/>
            <a:ext cx="3657600" cy="8229600"/>
          </a:xfrm>
          <a:prstGeom prst="rect">
            <a:avLst/>
          </a:prstGeom>
        </p:spPr>
      </p:pic>
      <p:pic>
        <p:nvPicPr>
          <p:cNvPr id="5" name="Picture 2" descr="Résultat de recherche d'images pour &quot;logo fao&quot;">
            <a:extLst>
              <a:ext uri="{FF2B5EF4-FFF2-40B4-BE49-F238E27FC236}">
                <a16:creationId xmlns:a16="http://schemas.microsoft.com/office/drawing/2014/main" id="{5E05615D-5E03-B5FB-19D7-FCFB5C0C9FB1}"/>
              </a:ext>
            </a:extLst>
          </p:cNvPr>
          <p:cNvPicPr>
            <a:picLocks noChangeAspect="1" noChangeArrowheads="1"/>
          </p:cNvPicPr>
          <p:nvPr/>
        </p:nvPicPr>
        <p:blipFill>
          <a:blip r:embed="rId4" cstate="print"/>
          <a:srcRect/>
          <a:stretch>
            <a:fillRect/>
          </a:stretch>
        </p:blipFill>
        <p:spPr bwMode="auto">
          <a:xfrm>
            <a:off x="215392" y="1812556"/>
            <a:ext cx="1427650" cy="642308"/>
          </a:xfrm>
          <a:prstGeom prst="rect">
            <a:avLst/>
          </a:prstGeom>
          <a:noFill/>
        </p:spPr>
      </p:pic>
      <p:graphicFrame>
        <p:nvGraphicFramePr>
          <p:cNvPr id="6" name="Diagram 2">
            <a:extLst>
              <a:ext uri="{FF2B5EF4-FFF2-40B4-BE49-F238E27FC236}">
                <a16:creationId xmlns:a16="http://schemas.microsoft.com/office/drawing/2014/main" id="{5666EBA8-3D15-5AFB-B17B-1116984A283A}"/>
              </a:ext>
            </a:extLst>
          </p:cNvPr>
          <p:cNvGraphicFramePr/>
          <p:nvPr>
            <p:extLst>
              <p:ext uri="{D42A27DB-BD31-4B8C-83A1-F6EECF244321}">
                <p14:modId xmlns:p14="http://schemas.microsoft.com/office/powerpoint/2010/main" val="1396504587"/>
              </p:ext>
            </p:extLst>
          </p:nvPr>
        </p:nvGraphicFramePr>
        <p:xfrm>
          <a:off x="1643041" y="1857363"/>
          <a:ext cx="9076487" cy="4463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4" descr="Résultat de recherche d'images pour &quot;logo oms&quot;">
            <a:extLst>
              <a:ext uri="{FF2B5EF4-FFF2-40B4-BE49-F238E27FC236}">
                <a16:creationId xmlns:a16="http://schemas.microsoft.com/office/drawing/2014/main" id="{DF8108B9-3355-A4BD-26C6-421086126D1A}"/>
              </a:ext>
            </a:extLst>
          </p:cNvPr>
          <p:cNvPicPr>
            <a:picLocks noChangeAspect="1" noChangeArrowheads="1"/>
          </p:cNvPicPr>
          <p:nvPr/>
        </p:nvPicPr>
        <p:blipFill>
          <a:blip r:embed="rId10" cstate="print"/>
          <a:srcRect/>
          <a:stretch>
            <a:fillRect/>
          </a:stretch>
        </p:blipFill>
        <p:spPr bwMode="auto">
          <a:xfrm>
            <a:off x="375955" y="2571744"/>
            <a:ext cx="1052773" cy="380043"/>
          </a:xfrm>
          <a:prstGeom prst="rect">
            <a:avLst/>
          </a:prstGeom>
          <a:noFill/>
        </p:spPr>
      </p:pic>
      <p:pic>
        <p:nvPicPr>
          <p:cNvPr id="8" name="Picture 6" descr="Résultat de recherche d'images pour &quot;logo iooc&quot;">
            <a:extLst>
              <a:ext uri="{FF2B5EF4-FFF2-40B4-BE49-F238E27FC236}">
                <a16:creationId xmlns:a16="http://schemas.microsoft.com/office/drawing/2014/main" id="{417C955D-E872-C905-9468-B43B90B1CD25}"/>
              </a:ext>
            </a:extLst>
          </p:cNvPr>
          <p:cNvPicPr>
            <a:picLocks noChangeAspect="1" noChangeArrowheads="1"/>
          </p:cNvPicPr>
          <p:nvPr/>
        </p:nvPicPr>
        <p:blipFill>
          <a:blip r:embed="rId11"/>
          <a:srcRect/>
          <a:stretch>
            <a:fillRect/>
          </a:stretch>
        </p:blipFill>
        <p:spPr bwMode="auto">
          <a:xfrm>
            <a:off x="216040" y="2977519"/>
            <a:ext cx="782325" cy="785818"/>
          </a:xfrm>
          <a:prstGeom prst="rect">
            <a:avLst/>
          </a:prstGeom>
          <a:noFill/>
        </p:spPr>
      </p:pic>
      <p:pic>
        <p:nvPicPr>
          <p:cNvPr id="10" name="Picture 4" descr="Résultat de recherche d'images pour &quot;شعار الجمهورية التونسية&quot;">
            <a:extLst>
              <a:ext uri="{FF2B5EF4-FFF2-40B4-BE49-F238E27FC236}">
                <a16:creationId xmlns:a16="http://schemas.microsoft.com/office/drawing/2014/main" id="{C25E140D-4774-1CED-6C0C-03138BA6CADB}"/>
              </a:ext>
            </a:extLst>
          </p:cNvPr>
          <p:cNvPicPr>
            <a:picLocks noChangeAspect="1" noChangeArrowheads="1"/>
          </p:cNvPicPr>
          <p:nvPr/>
        </p:nvPicPr>
        <p:blipFill>
          <a:blip r:embed="rId12"/>
          <a:srcRect/>
          <a:stretch>
            <a:fillRect/>
          </a:stretch>
        </p:blipFill>
        <p:spPr bwMode="auto">
          <a:xfrm>
            <a:off x="642910" y="4143380"/>
            <a:ext cx="608727" cy="959001"/>
          </a:xfrm>
          <a:prstGeom prst="rect">
            <a:avLst/>
          </a:prstGeom>
          <a:noFill/>
        </p:spPr>
      </p:pic>
      <p:pic>
        <p:nvPicPr>
          <p:cNvPr id="11" name="Picture 1">
            <a:extLst>
              <a:ext uri="{FF2B5EF4-FFF2-40B4-BE49-F238E27FC236}">
                <a16:creationId xmlns:a16="http://schemas.microsoft.com/office/drawing/2014/main" id="{08FA9015-B3D4-43A9-570D-7737838622C2}"/>
              </a:ext>
            </a:extLst>
          </p:cNvPr>
          <p:cNvPicPr>
            <a:picLocks noChangeAspect="1" noChangeArrowheads="1"/>
          </p:cNvPicPr>
          <p:nvPr/>
        </p:nvPicPr>
        <p:blipFill>
          <a:blip r:embed="rId13" cstate="print"/>
          <a:srcRect/>
          <a:stretch>
            <a:fillRect/>
          </a:stretch>
        </p:blipFill>
        <p:spPr bwMode="auto">
          <a:xfrm>
            <a:off x="166671" y="5214950"/>
            <a:ext cx="547677" cy="585454"/>
          </a:xfrm>
          <a:prstGeom prst="rect">
            <a:avLst/>
          </a:prstGeom>
          <a:noFill/>
          <a:ln w="9525">
            <a:noFill/>
            <a:miter lim="800000"/>
            <a:headEnd/>
            <a:tailEnd/>
          </a:ln>
          <a:effectLst/>
        </p:spPr>
      </p:pic>
      <p:pic>
        <p:nvPicPr>
          <p:cNvPr id="13" name="Picture 2">
            <a:extLst>
              <a:ext uri="{FF2B5EF4-FFF2-40B4-BE49-F238E27FC236}">
                <a16:creationId xmlns:a16="http://schemas.microsoft.com/office/drawing/2014/main" id="{7ED10BF3-7B33-9864-8D2C-6DF9DF5AA12D}"/>
              </a:ext>
            </a:extLst>
          </p:cNvPr>
          <p:cNvPicPr>
            <a:picLocks noChangeAspect="1" noChangeArrowheads="1"/>
          </p:cNvPicPr>
          <p:nvPr/>
        </p:nvPicPr>
        <p:blipFill>
          <a:blip r:embed="rId14"/>
          <a:srcRect/>
          <a:stretch>
            <a:fillRect/>
          </a:stretch>
        </p:blipFill>
        <p:spPr bwMode="auto">
          <a:xfrm>
            <a:off x="785786" y="5214950"/>
            <a:ext cx="787905" cy="728664"/>
          </a:xfrm>
          <a:prstGeom prst="rect">
            <a:avLst/>
          </a:prstGeom>
          <a:noFill/>
          <a:ln w="9525">
            <a:noFill/>
            <a:miter lim="800000"/>
            <a:headEnd/>
            <a:tailEnd/>
          </a:ln>
          <a:effectLst/>
        </p:spPr>
      </p:pic>
    </p:spTree>
    <p:extLst>
      <p:ext uri="{BB962C8B-B14F-4D97-AF65-F5344CB8AC3E}">
        <p14:creationId xmlns:p14="http://schemas.microsoft.com/office/powerpoint/2010/main" val="333210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4" name="Text 2"/>
          <p:cNvSpPr/>
          <p:nvPr/>
        </p:nvSpPr>
        <p:spPr>
          <a:xfrm>
            <a:off x="367188" y="692592"/>
            <a:ext cx="7199803" cy="2262643"/>
          </a:xfrm>
          <a:prstGeom prst="rect">
            <a:avLst/>
          </a:prstGeom>
          <a:noFill/>
          <a:ln/>
        </p:spPr>
        <p:txBody>
          <a:bodyPr wrap="none" rtlCol="0" anchor="t"/>
          <a:lstStyle/>
          <a:p>
            <a:pPr marL="0" indent="0">
              <a:lnSpc>
                <a:spcPts val="5468"/>
              </a:lnSpc>
              <a:buNone/>
            </a:pPr>
            <a:r>
              <a:rPr lang="en-US" sz="4000" dirty="0">
                <a:solidFill>
                  <a:srgbClr val="38512F"/>
                </a:solidFill>
                <a:latin typeface="Lora" pitchFamily="34" charset="0"/>
                <a:ea typeface="Lora" pitchFamily="34" charset="-122"/>
                <a:cs typeface="Lora" pitchFamily="34" charset="-120"/>
              </a:rPr>
              <a:t>Critères de </a:t>
            </a:r>
            <a:r>
              <a:rPr lang="en-US" sz="4000" dirty="0" err="1">
                <a:solidFill>
                  <a:srgbClr val="38512F"/>
                </a:solidFill>
                <a:latin typeface="Lora" pitchFamily="34" charset="0"/>
                <a:ea typeface="Lora" pitchFamily="34" charset="-122"/>
                <a:cs typeface="Lora" pitchFamily="34" charset="-120"/>
              </a:rPr>
              <a:t>Qualité</a:t>
            </a:r>
            <a:r>
              <a:rPr lang="en-US" sz="4000" dirty="0">
                <a:solidFill>
                  <a:srgbClr val="38512F"/>
                </a:solidFill>
                <a:latin typeface="Lora" pitchFamily="34" charset="0"/>
                <a:ea typeface="Lora" pitchFamily="34" charset="-122"/>
                <a:cs typeface="Lora" pitchFamily="34" charset="-120"/>
              </a:rPr>
              <a:t> </a:t>
            </a:r>
            <a:r>
              <a:rPr lang="en-US" sz="4000" dirty="0" err="1">
                <a:solidFill>
                  <a:srgbClr val="38512F"/>
                </a:solidFill>
                <a:latin typeface="Lora" pitchFamily="34" charset="0"/>
                <a:ea typeface="Lora" pitchFamily="34" charset="-122"/>
                <a:cs typeface="Lora" pitchFamily="34" charset="-120"/>
              </a:rPr>
              <a:t>selon</a:t>
            </a:r>
            <a:r>
              <a:rPr lang="en-US" sz="4000" dirty="0">
                <a:solidFill>
                  <a:srgbClr val="38512F"/>
                </a:solidFill>
                <a:latin typeface="Lora" pitchFamily="34" charset="0"/>
                <a:ea typeface="Lora" pitchFamily="34" charset="-122"/>
                <a:cs typeface="Lora" pitchFamily="34" charset="-120"/>
              </a:rPr>
              <a:t> la </a:t>
            </a:r>
            <a:r>
              <a:rPr lang="en-US" sz="4000" dirty="0" err="1">
                <a:solidFill>
                  <a:srgbClr val="38512F"/>
                </a:solidFill>
                <a:latin typeface="Lora" pitchFamily="34" charset="0"/>
                <a:ea typeface="Lora" pitchFamily="34" charset="-122"/>
                <a:cs typeface="Lora" pitchFamily="34" charset="-120"/>
              </a:rPr>
              <a:t>norme</a:t>
            </a:r>
            <a:r>
              <a:rPr lang="en-US" sz="4000" dirty="0">
                <a:solidFill>
                  <a:srgbClr val="38512F"/>
                </a:solidFill>
                <a:latin typeface="Lora" pitchFamily="34" charset="0"/>
                <a:ea typeface="Lora" pitchFamily="34" charset="-122"/>
                <a:cs typeface="Lora" pitchFamily="34" charset="-120"/>
              </a:rPr>
              <a:t> du COI</a:t>
            </a:r>
            <a:endParaRPr lang="en-US" sz="4000" dirty="0"/>
          </a:p>
        </p:txBody>
      </p:sp>
      <p:sp>
        <p:nvSpPr>
          <p:cNvPr id="5" name="Text 3"/>
          <p:cNvSpPr/>
          <p:nvPr/>
        </p:nvSpPr>
        <p:spPr>
          <a:xfrm>
            <a:off x="758128" y="2244788"/>
            <a:ext cx="3021392" cy="391598"/>
          </a:xfrm>
          <a:prstGeom prst="rect">
            <a:avLst/>
          </a:prstGeom>
          <a:noFill/>
          <a:ln/>
        </p:spPr>
        <p:txBody>
          <a:bodyPr wrap="none" rtlCol="0" anchor="t"/>
          <a:lstStyle/>
          <a:p>
            <a:pPr marL="0" indent="0">
              <a:lnSpc>
                <a:spcPts val="3281"/>
              </a:lnSpc>
              <a:buNone/>
            </a:pPr>
            <a:r>
              <a:rPr lang="en-US" sz="2624" dirty="0" err="1">
                <a:solidFill>
                  <a:srgbClr val="38512F"/>
                </a:solidFill>
                <a:latin typeface="Lora" pitchFamily="34" charset="0"/>
                <a:ea typeface="Lora" pitchFamily="34" charset="-122"/>
                <a:cs typeface="Lora" pitchFamily="34" charset="-120"/>
              </a:rPr>
              <a:t>Critères</a:t>
            </a:r>
            <a:r>
              <a:rPr lang="en-US" sz="2624" dirty="0">
                <a:solidFill>
                  <a:srgbClr val="38512F"/>
                </a:solidFill>
                <a:latin typeface="Lora" pitchFamily="34" charset="0"/>
                <a:ea typeface="Lora" pitchFamily="34" charset="-122"/>
                <a:cs typeface="Lora" pitchFamily="34" charset="-120"/>
              </a:rPr>
              <a:t> de </a:t>
            </a:r>
            <a:r>
              <a:rPr lang="en-US" sz="2624" dirty="0" err="1">
                <a:solidFill>
                  <a:srgbClr val="38512F"/>
                </a:solidFill>
                <a:latin typeface="Lora" pitchFamily="34" charset="0"/>
                <a:ea typeface="Lora" pitchFamily="34" charset="-122"/>
                <a:cs typeface="Lora" pitchFamily="34" charset="-120"/>
              </a:rPr>
              <a:t>qualité</a:t>
            </a:r>
            <a:endParaRPr lang="en-US" sz="2624" dirty="0">
              <a:solidFill>
                <a:srgbClr val="38512F"/>
              </a:solidFill>
              <a:latin typeface="Lora" pitchFamily="34" charset="0"/>
              <a:ea typeface="Lora" pitchFamily="34" charset="-122"/>
              <a:cs typeface="Lora" pitchFamily="34" charset="-120"/>
            </a:endParaRPr>
          </a:p>
        </p:txBody>
      </p:sp>
      <p:sp>
        <p:nvSpPr>
          <p:cNvPr id="9" name="Text 7"/>
          <p:cNvSpPr/>
          <p:nvPr/>
        </p:nvSpPr>
        <p:spPr>
          <a:xfrm>
            <a:off x="870340" y="4255836"/>
            <a:ext cx="4525867" cy="832961"/>
          </a:xfrm>
          <a:prstGeom prst="rect">
            <a:avLst/>
          </a:prstGeom>
          <a:noFill/>
          <a:ln/>
        </p:spPr>
        <p:txBody>
          <a:bodyPr wrap="square" rtlCol="0" anchor="t"/>
          <a:lstStyle/>
          <a:p>
            <a:pPr marL="0" indent="0">
              <a:lnSpc>
                <a:spcPts val="3281"/>
              </a:lnSpc>
              <a:buNone/>
            </a:pPr>
            <a:r>
              <a:rPr lang="en-US" sz="2624" dirty="0" err="1">
                <a:solidFill>
                  <a:srgbClr val="38512F"/>
                </a:solidFill>
                <a:latin typeface="Lora" pitchFamily="34" charset="0"/>
                <a:ea typeface="Lora" pitchFamily="34" charset="-122"/>
                <a:cs typeface="Lora" pitchFamily="34" charset="-120"/>
              </a:rPr>
              <a:t>Critères</a:t>
            </a:r>
            <a:r>
              <a:rPr lang="en-US" sz="2624" dirty="0">
                <a:solidFill>
                  <a:srgbClr val="38512F"/>
                </a:solidFill>
                <a:latin typeface="Lora" pitchFamily="34" charset="0"/>
                <a:ea typeface="Lora" pitchFamily="34" charset="-122"/>
                <a:cs typeface="Lora" pitchFamily="34" charset="-120"/>
              </a:rPr>
              <a:t> de </a:t>
            </a:r>
            <a:r>
              <a:rPr lang="en-US" sz="2624" dirty="0" err="1">
                <a:solidFill>
                  <a:srgbClr val="38512F"/>
                </a:solidFill>
                <a:latin typeface="Lora" pitchFamily="34" charset="0"/>
                <a:ea typeface="Lora" pitchFamily="34" charset="-122"/>
                <a:cs typeface="Lora" pitchFamily="34" charset="-120"/>
              </a:rPr>
              <a:t>pureté</a:t>
            </a:r>
            <a:endParaRPr lang="en-US" sz="2624" dirty="0">
              <a:solidFill>
                <a:srgbClr val="38512F"/>
              </a:solidFill>
              <a:latin typeface="Lora" pitchFamily="34" charset="0"/>
              <a:ea typeface="Lora" pitchFamily="34" charset="-122"/>
              <a:cs typeface="Lora" pitchFamily="34" charset="-120"/>
            </a:endParaRPr>
          </a:p>
        </p:txBody>
      </p:sp>
      <p:sp>
        <p:nvSpPr>
          <p:cNvPr id="13" name="Text 11"/>
          <p:cNvSpPr/>
          <p:nvPr/>
        </p:nvSpPr>
        <p:spPr>
          <a:xfrm>
            <a:off x="1017673" y="5797992"/>
            <a:ext cx="2949416" cy="832961"/>
          </a:xfrm>
          <a:prstGeom prst="rect">
            <a:avLst/>
          </a:prstGeom>
          <a:noFill/>
          <a:ln/>
        </p:spPr>
        <p:txBody>
          <a:bodyPr wrap="square" rtlCol="0" anchor="t"/>
          <a:lstStyle/>
          <a:p>
            <a:pPr marL="0" indent="0">
              <a:lnSpc>
                <a:spcPts val="3281"/>
              </a:lnSpc>
              <a:buNone/>
            </a:pPr>
            <a:r>
              <a:rPr lang="en-US" sz="2624" dirty="0">
                <a:solidFill>
                  <a:srgbClr val="38512F"/>
                </a:solidFill>
                <a:latin typeface="Lora" pitchFamily="34" charset="0"/>
                <a:ea typeface="Lora" pitchFamily="34" charset="-122"/>
                <a:cs typeface="Lora" pitchFamily="34" charset="-120"/>
              </a:rPr>
              <a:t>Contaminants </a:t>
            </a:r>
          </a:p>
        </p:txBody>
      </p:sp>
      <p:pic>
        <p:nvPicPr>
          <p:cNvPr id="17"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
        <p:nvSpPr>
          <p:cNvPr id="18" name="Shape 3">
            <a:extLst>
              <a:ext uri="{FF2B5EF4-FFF2-40B4-BE49-F238E27FC236}">
                <a16:creationId xmlns:a16="http://schemas.microsoft.com/office/drawing/2014/main" id="{AB4BA3EE-287F-F152-BA68-FD49807E3A6F}"/>
              </a:ext>
            </a:extLst>
          </p:cNvPr>
          <p:cNvSpPr/>
          <p:nvPr/>
        </p:nvSpPr>
        <p:spPr>
          <a:xfrm>
            <a:off x="258185" y="2246410"/>
            <a:ext cx="499943" cy="499943"/>
          </a:xfrm>
          <a:prstGeom prst="roundRect">
            <a:avLst>
              <a:gd name="adj" fmla="val 13333"/>
            </a:avLst>
          </a:prstGeom>
          <a:solidFill>
            <a:srgbClr val="F6E9D5"/>
          </a:solidFill>
          <a:ln/>
        </p:spPr>
        <p:txBody>
          <a:bodyPr/>
          <a:lstStyle/>
          <a:p>
            <a:endParaRPr lang="fr-FR"/>
          </a:p>
        </p:txBody>
      </p:sp>
      <p:pic>
        <p:nvPicPr>
          <p:cNvPr id="20" name="Image 0" descr="preencoded.png">
            <a:extLst>
              <a:ext uri="{FF2B5EF4-FFF2-40B4-BE49-F238E27FC236}">
                <a16:creationId xmlns:a16="http://schemas.microsoft.com/office/drawing/2014/main" id="{BBB017DE-BD4B-15D5-FA4B-9F6A6BBA58D8}"/>
              </a:ext>
            </a:extLst>
          </p:cNvPr>
          <p:cNvPicPr>
            <a:picLocks noChangeAspect="1"/>
          </p:cNvPicPr>
          <p:nvPr/>
        </p:nvPicPr>
        <p:blipFill>
          <a:blip r:embed="rId5"/>
          <a:stretch>
            <a:fillRect/>
          </a:stretch>
        </p:blipFill>
        <p:spPr>
          <a:xfrm>
            <a:off x="10972800" y="0"/>
            <a:ext cx="3657600" cy="8229600"/>
          </a:xfrm>
          <a:prstGeom prst="rect">
            <a:avLst/>
          </a:prstGeom>
        </p:spPr>
      </p:pic>
      <p:sp>
        <p:nvSpPr>
          <p:cNvPr id="21" name="Text 4">
            <a:extLst>
              <a:ext uri="{FF2B5EF4-FFF2-40B4-BE49-F238E27FC236}">
                <a16:creationId xmlns:a16="http://schemas.microsoft.com/office/drawing/2014/main" id="{9A97E9A4-91FD-FD13-F7B3-4884595185FC}"/>
              </a:ext>
            </a:extLst>
          </p:cNvPr>
          <p:cNvSpPr/>
          <p:nvPr/>
        </p:nvSpPr>
        <p:spPr>
          <a:xfrm>
            <a:off x="259713" y="2252825"/>
            <a:ext cx="533162" cy="694373"/>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1</a:t>
            </a:r>
            <a:endParaRPr lang="en-US" sz="2624" dirty="0"/>
          </a:p>
        </p:txBody>
      </p:sp>
      <p:sp>
        <p:nvSpPr>
          <p:cNvPr id="23" name="Text 4">
            <a:extLst>
              <a:ext uri="{FF2B5EF4-FFF2-40B4-BE49-F238E27FC236}">
                <a16:creationId xmlns:a16="http://schemas.microsoft.com/office/drawing/2014/main" id="{AE539F90-ED3E-4C96-2E55-B6E045635B46}"/>
              </a:ext>
            </a:extLst>
          </p:cNvPr>
          <p:cNvSpPr/>
          <p:nvPr/>
        </p:nvSpPr>
        <p:spPr>
          <a:xfrm>
            <a:off x="151567" y="4203428"/>
            <a:ext cx="533162" cy="694373"/>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1</a:t>
            </a:r>
            <a:endParaRPr lang="en-US" sz="2624" dirty="0"/>
          </a:p>
        </p:txBody>
      </p:sp>
      <p:sp>
        <p:nvSpPr>
          <p:cNvPr id="24" name="Shape 3">
            <a:extLst>
              <a:ext uri="{FF2B5EF4-FFF2-40B4-BE49-F238E27FC236}">
                <a16:creationId xmlns:a16="http://schemas.microsoft.com/office/drawing/2014/main" id="{6AEC023F-2D8E-B0E1-8653-67E658DDB612}"/>
              </a:ext>
            </a:extLst>
          </p:cNvPr>
          <p:cNvSpPr/>
          <p:nvPr/>
        </p:nvSpPr>
        <p:spPr>
          <a:xfrm>
            <a:off x="259713" y="5797992"/>
            <a:ext cx="499943" cy="499943"/>
          </a:xfrm>
          <a:prstGeom prst="roundRect">
            <a:avLst>
              <a:gd name="adj" fmla="val 13333"/>
            </a:avLst>
          </a:prstGeom>
          <a:solidFill>
            <a:srgbClr val="F6E9D5"/>
          </a:solidFill>
          <a:ln/>
        </p:spPr>
        <p:txBody>
          <a:bodyPr/>
          <a:lstStyle/>
          <a:p>
            <a:endParaRPr lang="fr-FR"/>
          </a:p>
        </p:txBody>
      </p:sp>
      <p:sp>
        <p:nvSpPr>
          <p:cNvPr id="25" name="Shape 3">
            <a:extLst>
              <a:ext uri="{FF2B5EF4-FFF2-40B4-BE49-F238E27FC236}">
                <a16:creationId xmlns:a16="http://schemas.microsoft.com/office/drawing/2014/main" id="{4276DAE9-6833-E19C-6291-416A384D683E}"/>
              </a:ext>
            </a:extLst>
          </p:cNvPr>
          <p:cNvSpPr/>
          <p:nvPr/>
        </p:nvSpPr>
        <p:spPr>
          <a:xfrm>
            <a:off x="258184" y="4192041"/>
            <a:ext cx="499943" cy="499943"/>
          </a:xfrm>
          <a:prstGeom prst="roundRect">
            <a:avLst>
              <a:gd name="adj" fmla="val 13333"/>
            </a:avLst>
          </a:prstGeom>
          <a:solidFill>
            <a:srgbClr val="F6E9D5"/>
          </a:solidFill>
          <a:ln/>
        </p:spPr>
        <p:txBody>
          <a:bodyPr/>
          <a:lstStyle/>
          <a:p>
            <a:endParaRPr lang="fr-FR"/>
          </a:p>
        </p:txBody>
      </p:sp>
      <p:sp>
        <p:nvSpPr>
          <p:cNvPr id="26" name="ZoneTexte 25">
            <a:extLst>
              <a:ext uri="{FF2B5EF4-FFF2-40B4-BE49-F238E27FC236}">
                <a16:creationId xmlns:a16="http://schemas.microsoft.com/office/drawing/2014/main" id="{C018B24C-775E-5E91-290D-B20C9DE674FC}"/>
              </a:ext>
            </a:extLst>
          </p:cNvPr>
          <p:cNvSpPr txBox="1"/>
          <p:nvPr/>
        </p:nvSpPr>
        <p:spPr>
          <a:xfrm>
            <a:off x="367188" y="4255836"/>
            <a:ext cx="317541" cy="492443"/>
          </a:xfrm>
          <a:prstGeom prst="rect">
            <a:avLst/>
          </a:prstGeom>
          <a:noFill/>
        </p:spPr>
        <p:txBody>
          <a:bodyPr wrap="square" rtlCol="0">
            <a:spAutoFit/>
          </a:bodyPr>
          <a:lstStyle/>
          <a:p>
            <a:r>
              <a:rPr lang="fr-FR" sz="2600" dirty="0">
                <a:latin typeface="Lora" pitchFamily="2" charset="0"/>
              </a:rPr>
              <a:t>2</a:t>
            </a:r>
          </a:p>
        </p:txBody>
      </p:sp>
      <p:sp>
        <p:nvSpPr>
          <p:cNvPr id="27" name="ZoneTexte 26">
            <a:extLst>
              <a:ext uri="{FF2B5EF4-FFF2-40B4-BE49-F238E27FC236}">
                <a16:creationId xmlns:a16="http://schemas.microsoft.com/office/drawing/2014/main" id="{35DEB78D-2413-A4E8-3C5B-D647C11179FD}"/>
              </a:ext>
            </a:extLst>
          </p:cNvPr>
          <p:cNvSpPr txBox="1"/>
          <p:nvPr/>
        </p:nvSpPr>
        <p:spPr>
          <a:xfrm>
            <a:off x="334446" y="5872090"/>
            <a:ext cx="1108437" cy="492443"/>
          </a:xfrm>
          <a:prstGeom prst="rect">
            <a:avLst/>
          </a:prstGeom>
          <a:noFill/>
        </p:spPr>
        <p:txBody>
          <a:bodyPr wrap="square" rtlCol="0">
            <a:spAutoFit/>
          </a:bodyPr>
          <a:lstStyle/>
          <a:p>
            <a:r>
              <a:rPr lang="fr-FR" sz="2600" dirty="0">
                <a:latin typeface="Lora" pitchFamily="2" charset="0"/>
              </a:rPr>
              <a:t>3</a:t>
            </a:r>
          </a:p>
        </p:txBody>
      </p:sp>
      <p:graphicFrame>
        <p:nvGraphicFramePr>
          <p:cNvPr id="28" name="Diagramme 27">
            <a:extLst>
              <a:ext uri="{FF2B5EF4-FFF2-40B4-BE49-F238E27FC236}">
                <a16:creationId xmlns:a16="http://schemas.microsoft.com/office/drawing/2014/main" id="{CBECC48A-153B-A1F8-3DA1-23EE90EC7F6A}"/>
              </a:ext>
            </a:extLst>
          </p:cNvPr>
          <p:cNvGraphicFramePr/>
          <p:nvPr>
            <p:extLst>
              <p:ext uri="{D42A27DB-BD31-4B8C-83A1-F6EECF244321}">
                <p14:modId xmlns:p14="http://schemas.microsoft.com/office/powerpoint/2010/main" val="1166235279"/>
              </p:ext>
            </p:extLst>
          </p:nvPr>
        </p:nvGraphicFramePr>
        <p:xfrm>
          <a:off x="4817438" y="2038506"/>
          <a:ext cx="5870328" cy="51199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1387</Words>
  <Application>Microsoft Office PowerPoint</Application>
  <PresentationFormat>Personnalisé</PresentationFormat>
  <Paragraphs>295</Paragraphs>
  <Slides>33</Slides>
  <Notes>32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33</vt:i4>
      </vt:variant>
    </vt:vector>
  </HeadingPairs>
  <TitlesOfParts>
    <vt:vector size="43" baseType="lpstr">
      <vt:lpstr>Andalus</vt:lpstr>
      <vt:lpstr>Arial</vt:lpstr>
      <vt:lpstr>Baguet Script</vt:lpstr>
      <vt:lpstr>Calibri</vt:lpstr>
      <vt:lpstr>Calibri Light</vt:lpstr>
      <vt:lpstr>Lora</vt:lpstr>
      <vt:lpstr>Source Sans Pro</vt:lpstr>
      <vt:lpstr>Symbol</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samira lachkaham sifi</cp:lastModifiedBy>
  <cp:revision>20</cp:revision>
  <dcterms:created xsi:type="dcterms:W3CDTF">2023-11-18T10:45:39Z</dcterms:created>
  <dcterms:modified xsi:type="dcterms:W3CDTF">2023-11-20T09:43:40Z</dcterms:modified>
</cp:coreProperties>
</file>