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4" r:id="rId5"/>
    <p:sldId id="258" r:id="rId6"/>
    <p:sldId id="260" r:id="rId7"/>
    <p:sldId id="261" r:id="rId8"/>
    <p:sldId id="265" r:id="rId9"/>
    <p:sldId id="266"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RoxboroughCF" panose="020B0604020202020204" charset="0"/>
      <p:regular r:id="rId15"/>
    </p:embeddedFont>
    <p:embeddedFont>
      <p:font typeface="DejaVu Sans Bold" panose="020B0604020202020204" charset="0"/>
      <p:regular r:id="rId16"/>
    </p:embeddedFont>
    <p:embeddedFont>
      <p:font typeface="Assistant Regular" panose="020B0604020202020204" charset="-79"/>
      <p:regular r:id="rId17"/>
    </p:embeddedFont>
    <p:embeddedFont>
      <p:font typeface="Arimo" panose="020B0604020202020204" charset="0"/>
      <p:regular r:id="rId18"/>
    </p:embeddedFont>
    <p:embeddedFont>
      <p:font typeface="Assistant Regular Bold" panose="020B0604020202020204" charset="-79"/>
      <p:regular r:id="rId19"/>
    </p:embeddedFont>
    <p:embeddedFont>
      <p:font typeface="Arimo Italics" panose="020B0604020202020204" charset="0"/>
      <p:regular r:id="rId20"/>
    </p:embeddedFont>
    <p:embeddedFont>
      <p:font typeface="Arimo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11.jpe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ACFBC"/>
        </a:solidFill>
        <a:effectLst/>
      </p:bgPr>
    </p:bg>
    <p:spTree>
      <p:nvGrpSpPr>
        <p:cNvPr id="1" name=""/>
        <p:cNvGrpSpPr/>
        <p:nvPr/>
      </p:nvGrpSpPr>
      <p:grpSpPr>
        <a:xfrm>
          <a:off x="0" y="0"/>
          <a:ext cx="0" cy="0"/>
          <a:chOff x="0" y="0"/>
          <a:chExt cx="0" cy="0"/>
        </a:xfrm>
      </p:grpSpPr>
      <p:sp>
        <p:nvSpPr>
          <p:cNvPr id="2" name="TextBox 2"/>
          <p:cNvSpPr txBox="1"/>
          <p:nvPr/>
        </p:nvSpPr>
        <p:spPr>
          <a:xfrm>
            <a:off x="1028700" y="1076106"/>
            <a:ext cx="16230600" cy="9466694"/>
          </a:xfrm>
          <a:prstGeom prst="rect">
            <a:avLst/>
          </a:prstGeom>
        </p:spPr>
        <p:txBody>
          <a:bodyPr lIns="0" tIns="0" rIns="0" bIns="0" rtlCol="0" anchor="t">
            <a:spAutoFit/>
          </a:bodyPr>
          <a:lstStyle/>
          <a:p>
            <a:pPr algn="ctr">
              <a:lnSpc>
                <a:spcPts val="2975"/>
              </a:lnSpc>
            </a:pPr>
            <a:r>
              <a:rPr lang="en-US" sz="2399" dirty="0">
                <a:solidFill>
                  <a:srgbClr val="000000"/>
                </a:solidFill>
                <a:latin typeface="Arimo"/>
              </a:rPr>
              <a:t>PROGRAMME IEV CT « </a:t>
            </a:r>
            <a:r>
              <a:rPr lang="en-US" sz="2399" dirty="0" err="1">
                <a:solidFill>
                  <a:srgbClr val="000000"/>
                </a:solidFill>
                <a:latin typeface="Arimo"/>
              </a:rPr>
              <a:t>Italie-Tunisie</a:t>
            </a:r>
            <a:r>
              <a:rPr lang="en-US" sz="2399" dirty="0">
                <a:solidFill>
                  <a:srgbClr val="000000"/>
                </a:solidFill>
                <a:latin typeface="Arimo"/>
              </a:rPr>
              <a:t> » 2014-2020     PROJET « CLUSTER SERVAGRI »</a:t>
            </a:r>
          </a:p>
          <a:p>
            <a:pPr algn="ctr">
              <a:lnSpc>
                <a:spcPts val="2975"/>
              </a:lnSpc>
            </a:pPr>
            <a:endParaRPr lang="fr-FR" sz="2399" dirty="0" smtClean="0">
              <a:solidFill>
                <a:srgbClr val="000000"/>
              </a:solidFill>
              <a:latin typeface="Arimo Bold"/>
            </a:endParaRPr>
          </a:p>
          <a:p>
            <a:pPr algn="ctr">
              <a:lnSpc>
                <a:spcPts val="2975"/>
              </a:lnSpc>
            </a:pPr>
            <a:r>
              <a:rPr lang="fr-FR" sz="2399" dirty="0" smtClean="0">
                <a:solidFill>
                  <a:srgbClr val="000000"/>
                </a:solidFill>
                <a:latin typeface="Arimo Bold"/>
              </a:rPr>
              <a:t>3ème </a:t>
            </a:r>
            <a:r>
              <a:rPr lang="fr-FR" sz="2399" dirty="0">
                <a:solidFill>
                  <a:srgbClr val="000000"/>
                </a:solidFill>
                <a:latin typeface="Arimo Bold"/>
              </a:rPr>
              <a:t>Conférence </a:t>
            </a:r>
            <a:r>
              <a:rPr lang="fr-FR" sz="2399" dirty="0" smtClean="0">
                <a:solidFill>
                  <a:srgbClr val="000000"/>
                </a:solidFill>
                <a:latin typeface="Arimo Bold"/>
              </a:rPr>
              <a:t>Euro-Méditerranéenne</a:t>
            </a:r>
          </a:p>
          <a:p>
            <a:pPr algn="ctr"/>
            <a:r>
              <a:rPr lang="fr-FR" sz="2400" b="1" dirty="0"/>
              <a:t>« VALORISATION DES RÉSULTATS </a:t>
            </a:r>
            <a:r>
              <a:rPr lang="fr-FR" sz="2400" b="1" dirty="0" smtClean="0"/>
              <a:t>:</a:t>
            </a:r>
            <a:r>
              <a:rPr lang="en-US" sz="2400" dirty="0"/>
              <a:t> </a:t>
            </a:r>
            <a:r>
              <a:rPr lang="fr-FR" sz="2400" b="1" dirty="0" smtClean="0"/>
              <a:t>METTRE </a:t>
            </a:r>
            <a:r>
              <a:rPr lang="fr-FR" sz="2400" b="1" dirty="0"/>
              <a:t>EN LUMIÈRE LES AVANCÉES DU PROJET CLUSTER SERVAGRI </a:t>
            </a:r>
            <a:r>
              <a:rPr lang="fr-FR" sz="2400" b="1" dirty="0" smtClean="0"/>
              <a:t>»</a:t>
            </a:r>
          </a:p>
          <a:p>
            <a:pPr algn="ctr"/>
            <a:r>
              <a:rPr lang="fr-FR" sz="2400" b="1" dirty="0" smtClean="0"/>
              <a:t>Événement </a:t>
            </a:r>
            <a:r>
              <a:rPr lang="fr-FR" sz="2400" b="1" dirty="0"/>
              <a:t>de capitalisation - 25 novembre 2023</a:t>
            </a:r>
            <a:endParaRPr lang="el-GR" sz="2400" dirty="0"/>
          </a:p>
          <a:p>
            <a:pPr algn="ctr">
              <a:lnSpc>
                <a:spcPts val="2975"/>
              </a:lnSpc>
            </a:pPr>
            <a:r>
              <a:rPr lang="fr-FR" sz="1600" b="1" dirty="0" smtClean="0"/>
              <a:t>Auditorium </a:t>
            </a:r>
            <a:r>
              <a:rPr lang="fr-FR" sz="1600" b="1" dirty="0"/>
              <a:t>de l’Institut National Agronomique de </a:t>
            </a:r>
            <a:r>
              <a:rPr lang="fr-FR" sz="1600" b="1" dirty="0" smtClean="0"/>
              <a:t>Tunisie</a:t>
            </a:r>
            <a:r>
              <a:rPr lang="en-US" sz="1600" b="1" dirty="0"/>
              <a:t> </a:t>
            </a:r>
            <a:r>
              <a:rPr lang="fr-FR" sz="1600" b="1" dirty="0" smtClean="0"/>
              <a:t>Laboratoire </a:t>
            </a:r>
            <a:r>
              <a:rPr lang="fr-FR" sz="1600" b="1" dirty="0"/>
              <a:t>des Sciences Horticoles / </a:t>
            </a:r>
            <a:r>
              <a:rPr lang="fr-FR" sz="1600" b="1" dirty="0" smtClean="0"/>
              <a:t>INAT</a:t>
            </a:r>
            <a:r>
              <a:rPr lang="en-US" sz="1600" b="1" dirty="0" smtClean="0">
                <a:solidFill>
                  <a:srgbClr val="000000"/>
                </a:solidFill>
              </a:rPr>
              <a:t> </a:t>
            </a:r>
            <a:r>
              <a:rPr lang="en-US" sz="1600" b="1" dirty="0" smtClean="0">
                <a:solidFill>
                  <a:srgbClr val="000000"/>
                </a:solidFill>
              </a:rPr>
              <a:t>- Tunis</a:t>
            </a:r>
            <a:endParaRPr lang="en-US" sz="1600" b="1" dirty="0">
              <a:solidFill>
                <a:srgbClr val="000000"/>
              </a:solidFill>
            </a:endParaRPr>
          </a:p>
          <a:p>
            <a:pPr algn="ctr"/>
            <a:endParaRPr lang="fr-FR" sz="3600" b="1" dirty="0" smtClean="0"/>
          </a:p>
          <a:p>
            <a:pPr algn="ctr"/>
            <a:endParaRPr lang="fr-FR" sz="3600" b="1" dirty="0" smtClean="0"/>
          </a:p>
          <a:p>
            <a:pPr algn="ctr"/>
            <a:r>
              <a:rPr lang="fr-FR" sz="3600" b="1" dirty="0" smtClean="0"/>
              <a:t>« </a:t>
            </a:r>
            <a:r>
              <a:rPr lang="fr-FR" sz="3600" b="1" dirty="0"/>
              <a:t>Sur la route de l’olivier : un voyage sensoriel de </a:t>
            </a:r>
            <a:r>
              <a:rPr lang="fr-FR" sz="3600" b="1" dirty="0" smtClean="0"/>
              <a:t>la</a:t>
            </a:r>
            <a:r>
              <a:rPr lang="en-US" sz="3600" dirty="0"/>
              <a:t> </a:t>
            </a:r>
            <a:r>
              <a:rPr lang="fr-FR" sz="3600" b="1" dirty="0" smtClean="0"/>
              <a:t>Sicile </a:t>
            </a:r>
            <a:r>
              <a:rPr lang="fr-FR" sz="3600" b="1" dirty="0"/>
              <a:t>à la Tunisie »</a:t>
            </a:r>
            <a:endParaRPr lang="el-GR" sz="3600" dirty="0"/>
          </a:p>
          <a:p>
            <a:pPr algn="ctr">
              <a:lnSpc>
                <a:spcPts val="3640"/>
              </a:lnSpc>
            </a:pPr>
            <a:endParaRPr lang="en-US" sz="2600" dirty="0" smtClean="0">
              <a:solidFill>
                <a:srgbClr val="000000"/>
              </a:solidFill>
              <a:latin typeface="Arimo Bold"/>
            </a:endParaRPr>
          </a:p>
          <a:p>
            <a:pPr algn="ctr">
              <a:lnSpc>
                <a:spcPts val="3640"/>
              </a:lnSpc>
            </a:pPr>
            <a:r>
              <a:rPr lang="en-US" sz="2600" dirty="0" smtClean="0">
                <a:solidFill>
                  <a:srgbClr val="000000"/>
                </a:solidFill>
                <a:latin typeface="Arimo Bold"/>
              </a:rPr>
              <a:t>Marinella </a:t>
            </a:r>
            <a:r>
              <a:rPr lang="en-US" sz="2600" dirty="0" err="1">
                <a:solidFill>
                  <a:srgbClr val="000000"/>
                </a:solidFill>
                <a:latin typeface="Arimo Bold"/>
              </a:rPr>
              <a:t>Katsilieri</a:t>
            </a:r>
            <a:endParaRPr lang="en-US" sz="2600" dirty="0">
              <a:solidFill>
                <a:srgbClr val="000000"/>
              </a:solidFill>
              <a:latin typeface="Arimo Bold"/>
            </a:endParaRPr>
          </a:p>
          <a:p>
            <a:pPr algn="ctr">
              <a:lnSpc>
                <a:spcPts val="3640"/>
              </a:lnSpc>
            </a:pPr>
            <a:r>
              <a:rPr lang="en-US" sz="2600" dirty="0" err="1">
                <a:solidFill>
                  <a:srgbClr val="000000"/>
                </a:solidFill>
                <a:latin typeface="Arimo Bold"/>
              </a:rPr>
              <a:t>Fondation</a:t>
            </a:r>
            <a:r>
              <a:rPr lang="en-US" sz="2600" dirty="0">
                <a:solidFill>
                  <a:srgbClr val="000000"/>
                </a:solidFill>
                <a:latin typeface="Arimo Bold"/>
              </a:rPr>
              <a:t> </a:t>
            </a:r>
            <a:r>
              <a:rPr lang="en-US" sz="2600" dirty="0" err="1">
                <a:solidFill>
                  <a:srgbClr val="000000"/>
                </a:solidFill>
                <a:latin typeface="Arimo Bold"/>
              </a:rPr>
              <a:t>OTRoutes</a:t>
            </a:r>
            <a:r>
              <a:rPr lang="en-US" sz="2600" dirty="0">
                <a:solidFill>
                  <a:srgbClr val="000000"/>
                </a:solidFill>
                <a:latin typeface="Arimo Bold"/>
              </a:rPr>
              <a:t> - Routes de </a:t>
            </a:r>
            <a:r>
              <a:rPr lang="en-US" sz="2600" dirty="0" err="1">
                <a:solidFill>
                  <a:srgbClr val="000000"/>
                </a:solidFill>
                <a:latin typeface="Arimo Bold"/>
              </a:rPr>
              <a:t>l'Olivier</a:t>
            </a:r>
            <a:endParaRPr lang="en-US" sz="2600" dirty="0">
              <a:solidFill>
                <a:srgbClr val="000000"/>
              </a:solidFill>
              <a:latin typeface="Arimo Bold"/>
            </a:endParaRPr>
          </a:p>
          <a:p>
            <a:pPr algn="ctr">
              <a:lnSpc>
                <a:spcPts val="3640"/>
              </a:lnSpc>
            </a:pPr>
            <a:endParaRPr lang="en-US" sz="2600" dirty="0">
              <a:solidFill>
                <a:srgbClr val="000000"/>
              </a:solidFill>
              <a:latin typeface="Arimo Bold"/>
            </a:endParaRPr>
          </a:p>
          <a:p>
            <a:pPr algn="ctr">
              <a:lnSpc>
                <a:spcPts val="4619"/>
              </a:lnSpc>
            </a:pPr>
            <a:endParaRPr lang="en-US" sz="2600" dirty="0">
              <a:solidFill>
                <a:srgbClr val="000000"/>
              </a:solidFill>
              <a:latin typeface="Arimo Bold"/>
            </a:endParaRPr>
          </a:p>
          <a:p>
            <a:pPr algn="ctr">
              <a:lnSpc>
                <a:spcPts val="4619"/>
              </a:lnSpc>
            </a:pPr>
            <a:r>
              <a:rPr lang="en-US" sz="3299" dirty="0">
                <a:solidFill>
                  <a:srgbClr val="4D5C40"/>
                </a:solidFill>
                <a:latin typeface="Arimo Bold"/>
              </a:rPr>
              <a:t> </a:t>
            </a:r>
          </a:p>
          <a:p>
            <a:pPr algn="ctr">
              <a:lnSpc>
                <a:spcPts val="3919"/>
              </a:lnSpc>
            </a:pPr>
            <a:endParaRPr lang="en-US" sz="3299" dirty="0">
              <a:solidFill>
                <a:srgbClr val="4D5C40"/>
              </a:solidFill>
              <a:latin typeface="Arimo Bold"/>
            </a:endParaRPr>
          </a:p>
          <a:p>
            <a:pPr algn="ctr">
              <a:lnSpc>
                <a:spcPts val="3919"/>
              </a:lnSpc>
            </a:pPr>
            <a:endParaRPr lang="en-US" sz="3299" dirty="0">
              <a:solidFill>
                <a:srgbClr val="4D5C40"/>
              </a:solidFill>
              <a:latin typeface="Arimo Bold"/>
            </a:endParaRPr>
          </a:p>
          <a:p>
            <a:pPr algn="ctr">
              <a:lnSpc>
                <a:spcPts val="3919"/>
              </a:lnSpc>
            </a:pPr>
            <a:endParaRPr lang="en-US" sz="3299" dirty="0">
              <a:solidFill>
                <a:srgbClr val="4D5C40"/>
              </a:solidFill>
              <a:latin typeface="Arimo Bold"/>
            </a:endParaRPr>
          </a:p>
          <a:p>
            <a:pPr algn="ctr">
              <a:lnSpc>
                <a:spcPts val="3919"/>
              </a:lnSpc>
            </a:pPr>
            <a:endParaRPr lang="en-US" sz="3299" dirty="0">
              <a:solidFill>
                <a:srgbClr val="4D5C40"/>
              </a:solidFill>
              <a:latin typeface="Arimo Bold"/>
            </a:endParaRPr>
          </a:p>
          <a:p>
            <a:pPr algn="ctr">
              <a:lnSpc>
                <a:spcPts val="3919"/>
              </a:lnSpc>
              <a:spcBef>
                <a:spcPct val="0"/>
              </a:spcBef>
            </a:pPr>
            <a:endParaRPr lang="en-US" sz="3299" dirty="0">
              <a:solidFill>
                <a:srgbClr val="4D5C40"/>
              </a:solidFill>
              <a:latin typeface="Arimo Bold"/>
            </a:endParaRPr>
          </a:p>
        </p:txBody>
      </p:sp>
      <p:sp>
        <p:nvSpPr>
          <p:cNvPr id="3" name="AutoShape 3"/>
          <p:cNvSpPr/>
          <p:nvPr/>
        </p:nvSpPr>
        <p:spPr>
          <a:xfrm>
            <a:off x="16549570" y="1028700"/>
            <a:ext cx="709730" cy="66456"/>
          </a:xfrm>
          <a:prstGeom prst="rect">
            <a:avLst/>
          </a:prstGeom>
          <a:solidFill>
            <a:srgbClr val="CACFBC"/>
          </a:solidFill>
        </p:spPr>
      </p:sp>
      <p:pic>
        <p:nvPicPr>
          <p:cNvPr id="4" name="Picture 4"/>
          <p:cNvPicPr>
            <a:picLocks noChangeAspect="1"/>
          </p:cNvPicPr>
          <p:nvPr/>
        </p:nvPicPr>
        <p:blipFill>
          <a:blip r:embed="rId2"/>
          <a:srcRect t="6644" b="6644"/>
          <a:stretch>
            <a:fillRect/>
          </a:stretch>
        </p:blipFill>
        <p:spPr>
          <a:xfrm>
            <a:off x="4191000" y="7353300"/>
            <a:ext cx="10060300" cy="2262501"/>
          </a:xfrm>
          <a:prstGeom prst="rect">
            <a:avLst/>
          </a:prstGeom>
        </p:spPr>
      </p:pic>
      <p:sp>
        <p:nvSpPr>
          <p:cNvPr id="5" name="TextBox 5"/>
          <p:cNvSpPr txBox="1"/>
          <p:nvPr/>
        </p:nvSpPr>
        <p:spPr>
          <a:xfrm>
            <a:off x="1028700" y="8894596"/>
            <a:ext cx="2108612" cy="363704"/>
          </a:xfrm>
          <a:prstGeom prst="rect">
            <a:avLst/>
          </a:prstGeom>
        </p:spPr>
        <p:txBody>
          <a:bodyPr lIns="0" tIns="0" rIns="0" bIns="0" rtlCol="0" anchor="t">
            <a:spAutoFit/>
          </a:bodyPr>
          <a:lstStyle/>
          <a:p>
            <a:pPr>
              <a:lnSpc>
                <a:spcPts val="2940"/>
              </a:lnSpc>
              <a:spcBef>
                <a:spcPct val="0"/>
              </a:spcBef>
            </a:pPr>
            <a:r>
              <a:rPr lang="en-US" sz="2100">
                <a:solidFill>
                  <a:srgbClr val="CACFBC"/>
                </a:solidFill>
                <a:latin typeface="RoxboroughCF"/>
              </a:rPr>
              <a:t>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ED5A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230" r="2230" b="11252"/>
          <a:stretch>
            <a:fillRect/>
          </a:stretch>
        </p:blipFill>
        <p:spPr>
          <a:xfrm>
            <a:off x="10494509" y="7095232"/>
            <a:ext cx="7456489" cy="1927838"/>
          </a:xfrm>
          <a:prstGeom prst="rect">
            <a:avLst/>
          </a:prstGeom>
        </p:spPr>
      </p:pic>
      <p:pic>
        <p:nvPicPr>
          <p:cNvPr id="3" name="Picture 3"/>
          <p:cNvPicPr>
            <a:picLocks noChangeAspect="1"/>
          </p:cNvPicPr>
          <p:nvPr/>
        </p:nvPicPr>
        <p:blipFill>
          <a:blip r:embed="rId3"/>
          <a:srcRect t="3143"/>
          <a:stretch>
            <a:fillRect/>
          </a:stretch>
        </p:blipFill>
        <p:spPr>
          <a:xfrm>
            <a:off x="10296732" y="1738335"/>
            <a:ext cx="7852043" cy="50701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59588" y="6808491"/>
            <a:ext cx="669112" cy="1083582"/>
          </a:xfrm>
          <a:prstGeom prst="rect">
            <a:avLst/>
          </a:prstGeom>
        </p:spPr>
      </p:pic>
      <p:sp>
        <p:nvSpPr>
          <p:cNvPr id="5" name="TextBox 5"/>
          <p:cNvSpPr txBox="1"/>
          <p:nvPr/>
        </p:nvSpPr>
        <p:spPr>
          <a:xfrm>
            <a:off x="1286062" y="2004930"/>
            <a:ext cx="8204843" cy="7086990"/>
          </a:xfrm>
          <a:prstGeom prst="rect">
            <a:avLst/>
          </a:prstGeom>
        </p:spPr>
        <p:txBody>
          <a:bodyPr lIns="0" tIns="0" rIns="0" bIns="0" rtlCol="0" anchor="t">
            <a:spAutoFit/>
          </a:bodyPr>
          <a:lstStyle/>
          <a:p>
            <a:pPr>
              <a:lnSpc>
                <a:spcPts val="4177"/>
              </a:lnSpc>
            </a:pPr>
            <a:r>
              <a:rPr lang="en-US" sz="2921">
                <a:solidFill>
                  <a:srgbClr val="000000"/>
                </a:solidFill>
                <a:latin typeface="Arimo Bold"/>
              </a:rPr>
              <a:t>La Fondation OTRoutes «Routes de l'Olivier»</a:t>
            </a:r>
          </a:p>
          <a:p>
            <a:pPr>
              <a:lnSpc>
                <a:spcPts val="3038"/>
              </a:lnSpc>
            </a:pPr>
            <a:endParaRPr lang="en-US" sz="2921">
              <a:solidFill>
                <a:srgbClr val="000000"/>
              </a:solidFill>
              <a:latin typeface="Arimo Bold"/>
            </a:endParaRPr>
          </a:p>
          <a:p>
            <a:pPr>
              <a:lnSpc>
                <a:spcPts val="3164"/>
              </a:lnSpc>
            </a:pPr>
            <a:r>
              <a:rPr lang="en-US" sz="2213">
                <a:solidFill>
                  <a:srgbClr val="000000"/>
                </a:solidFill>
                <a:latin typeface="Arimo"/>
              </a:rPr>
              <a:t> Certifiée par le Conseil de l'Europe pour créer des itinéraires culturels dont les objectifs sont le </a:t>
            </a:r>
            <a:r>
              <a:rPr lang="en-US" sz="2213">
                <a:solidFill>
                  <a:srgbClr val="000000"/>
                </a:solidFill>
                <a:latin typeface="Arimo Bold"/>
              </a:rPr>
              <a:t>développement d'un tourisme thématique durable et de qualité</a:t>
            </a:r>
            <a:r>
              <a:rPr lang="en-US" sz="2213">
                <a:solidFill>
                  <a:srgbClr val="000000"/>
                </a:solidFill>
                <a:latin typeface="Arimo"/>
              </a:rPr>
              <a:t> et, par ce biais, le r</a:t>
            </a:r>
            <a:r>
              <a:rPr lang="en-US" sz="2213">
                <a:solidFill>
                  <a:srgbClr val="000000"/>
                </a:solidFill>
                <a:latin typeface="Arimo Bold"/>
              </a:rPr>
              <a:t>enforcement du secteur primaire et tertiaire et des petites et moyennes entreprises</a:t>
            </a:r>
            <a:r>
              <a:rPr lang="en-US" sz="2213">
                <a:solidFill>
                  <a:srgbClr val="000000"/>
                </a:solidFill>
                <a:latin typeface="Arimo"/>
              </a:rPr>
              <a:t>.</a:t>
            </a:r>
          </a:p>
          <a:p>
            <a:pPr>
              <a:lnSpc>
                <a:spcPts val="3164"/>
              </a:lnSpc>
            </a:pPr>
            <a:endParaRPr lang="en-US" sz="2213">
              <a:solidFill>
                <a:srgbClr val="000000"/>
              </a:solidFill>
              <a:latin typeface="Arimo"/>
            </a:endParaRPr>
          </a:p>
          <a:p>
            <a:pPr>
              <a:lnSpc>
                <a:spcPts val="3164"/>
              </a:lnSpc>
            </a:pPr>
            <a:r>
              <a:rPr lang="en-US" sz="2213">
                <a:solidFill>
                  <a:srgbClr val="000000"/>
                </a:solidFill>
                <a:latin typeface="Arimo Bold"/>
              </a:rPr>
              <a:t>Présence dans 12 pays méditerranéens</a:t>
            </a:r>
            <a:r>
              <a:rPr lang="en-US" sz="2213">
                <a:solidFill>
                  <a:srgbClr val="000000"/>
                </a:solidFill>
                <a:latin typeface="Arimo"/>
              </a:rPr>
              <a:t>, plusieurs propositions </a:t>
            </a:r>
          </a:p>
          <a:p>
            <a:pPr>
              <a:lnSpc>
                <a:spcPts val="3164"/>
              </a:lnSpc>
            </a:pPr>
            <a:r>
              <a:rPr lang="en-US" sz="2213">
                <a:solidFill>
                  <a:srgbClr val="000000"/>
                </a:solidFill>
                <a:latin typeface="Arimo"/>
              </a:rPr>
              <a:t>d'itineraires découverte du monde de l’olivier &amp; </a:t>
            </a:r>
          </a:p>
          <a:p>
            <a:pPr>
              <a:lnSpc>
                <a:spcPts val="3164"/>
              </a:lnSpc>
            </a:pPr>
            <a:r>
              <a:rPr lang="en-US" sz="2213">
                <a:solidFill>
                  <a:srgbClr val="000000"/>
                </a:solidFill>
                <a:latin typeface="Arimo Bold"/>
              </a:rPr>
              <a:t>300 points d'intérêt en Méditerranée.</a:t>
            </a:r>
          </a:p>
          <a:p>
            <a:pPr>
              <a:lnSpc>
                <a:spcPts val="3164"/>
              </a:lnSpc>
            </a:pPr>
            <a:endParaRPr lang="en-US" sz="2213">
              <a:solidFill>
                <a:srgbClr val="000000"/>
              </a:solidFill>
              <a:latin typeface="Arimo Bold"/>
            </a:endParaRPr>
          </a:p>
          <a:p>
            <a:pPr algn="just">
              <a:lnSpc>
                <a:spcPts val="3038"/>
              </a:lnSpc>
            </a:pPr>
            <a:r>
              <a:rPr lang="en-US" sz="2124">
                <a:solidFill>
                  <a:srgbClr val="000000"/>
                </a:solidFill>
                <a:latin typeface="Arimo"/>
              </a:rPr>
              <a:t> </a:t>
            </a:r>
            <a:r>
              <a:rPr lang="en-US" sz="2124">
                <a:solidFill>
                  <a:srgbClr val="000000"/>
                </a:solidFill>
                <a:latin typeface="Arimo Bold"/>
              </a:rPr>
              <a:t>Points d’Intérêt :</a:t>
            </a:r>
          </a:p>
          <a:p>
            <a:pPr algn="just">
              <a:lnSpc>
                <a:spcPts val="3038"/>
              </a:lnSpc>
            </a:pPr>
            <a:r>
              <a:rPr lang="en-US" sz="2124" spc="-140">
                <a:solidFill>
                  <a:srgbClr val="000000"/>
                </a:solidFill>
                <a:latin typeface="Arimo Italics"/>
              </a:rPr>
              <a:t>des musées, des huileries, sites archéologiques &amp; ateliers d'art, des producteurs locaux, etc. basés dans les régions oléicoles.</a:t>
            </a:r>
          </a:p>
          <a:p>
            <a:pPr>
              <a:lnSpc>
                <a:spcPts val="4177"/>
              </a:lnSpc>
            </a:pPr>
            <a:endParaRPr lang="en-US" sz="2124" spc="-140">
              <a:solidFill>
                <a:srgbClr val="000000"/>
              </a:solidFill>
              <a:latin typeface="Arimo Italics"/>
            </a:endParaRPr>
          </a:p>
          <a:p>
            <a:pPr>
              <a:lnSpc>
                <a:spcPts val="4177"/>
              </a:lnSpc>
            </a:pPr>
            <a:endParaRPr lang="en-US" sz="2124" spc="-140">
              <a:solidFill>
                <a:srgbClr val="000000"/>
              </a:solidFill>
              <a:latin typeface="Arimo Italics"/>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59588" y="3450716"/>
            <a:ext cx="669112" cy="10835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D5AC"/>
        </a:solidFill>
        <a:effectLst/>
      </p:bgPr>
    </p:bg>
    <p:spTree>
      <p:nvGrpSpPr>
        <p:cNvPr id="1" name=""/>
        <p:cNvGrpSpPr/>
        <p:nvPr/>
      </p:nvGrpSpPr>
      <p:grpSpPr>
        <a:xfrm>
          <a:off x="0" y="0"/>
          <a:ext cx="0" cy="0"/>
          <a:chOff x="0" y="0"/>
          <a:chExt cx="0" cy="0"/>
        </a:xfrm>
      </p:grpSpPr>
      <p:sp>
        <p:nvSpPr>
          <p:cNvPr id="2" name="AutoShape 2"/>
          <p:cNvSpPr/>
          <p:nvPr/>
        </p:nvSpPr>
        <p:spPr>
          <a:xfrm>
            <a:off x="1028700" y="8959012"/>
            <a:ext cx="709730" cy="66456"/>
          </a:xfrm>
          <a:prstGeom prst="rect">
            <a:avLst/>
          </a:prstGeom>
          <a:solidFill>
            <a:srgbClr val="CED5AC"/>
          </a:solidFill>
        </p:spPr>
      </p:sp>
      <p:sp>
        <p:nvSpPr>
          <p:cNvPr id="3" name="TextBox 3"/>
          <p:cNvSpPr txBox="1"/>
          <p:nvPr/>
        </p:nvSpPr>
        <p:spPr>
          <a:xfrm>
            <a:off x="3527622" y="2499319"/>
            <a:ext cx="14264219" cy="6164199"/>
          </a:xfrm>
          <a:prstGeom prst="rect">
            <a:avLst/>
          </a:prstGeom>
        </p:spPr>
        <p:txBody>
          <a:bodyPr lIns="0" tIns="0" rIns="0" bIns="0" rtlCol="0" anchor="t">
            <a:spAutoFit/>
          </a:bodyPr>
          <a:lstStyle/>
          <a:p>
            <a:pPr>
              <a:lnSpc>
                <a:spcPts val="2897"/>
              </a:lnSpc>
            </a:pPr>
            <a:r>
              <a:rPr lang="en-US" sz="2299" spc="229">
                <a:solidFill>
                  <a:srgbClr val="000000"/>
                </a:solidFill>
                <a:latin typeface="Arimo Bold"/>
              </a:rPr>
              <a:t>RENFORCEMENT DE LA RÉGION</a:t>
            </a:r>
            <a:r>
              <a:rPr lang="en-US" sz="2299" spc="229">
                <a:solidFill>
                  <a:srgbClr val="000000"/>
                </a:solidFill>
                <a:latin typeface="Arimo"/>
              </a:rPr>
              <a:t> : LES ITINÉRAIRES CULTURELS THÉMATIQUES PERMETTENT AUX TOURISTES DE VISITER DES SITES INCONNUS ET INEXPLOITÉS, LA LISTE DE RESSOURCES DISPONIBLES D’UNE RÉGION EST DONC ENRICHIE</a:t>
            </a:r>
          </a:p>
          <a:p>
            <a:pPr>
              <a:lnSpc>
                <a:spcPts val="2897"/>
              </a:lnSpc>
            </a:pPr>
            <a:endParaRPr lang="en-US" sz="2299" spc="229">
              <a:solidFill>
                <a:srgbClr val="000000"/>
              </a:solidFill>
              <a:latin typeface="Arimo"/>
            </a:endParaRPr>
          </a:p>
          <a:p>
            <a:pPr>
              <a:lnSpc>
                <a:spcPts val="2897"/>
              </a:lnSpc>
            </a:pPr>
            <a:r>
              <a:rPr lang="en-US" sz="2299" spc="229">
                <a:solidFill>
                  <a:srgbClr val="000000"/>
                </a:solidFill>
                <a:latin typeface="Arimo Bold"/>
              </a:rPr>
              <a:t>PROLONGATION DE LA SAISONNALITÉ DU TOURISME</a:t>
            </a:r>
            <a:r>
              <a:rPr lang="en-US" sz="2299" spc="229">
                <a:solidFill>
                  <a:srgbClr val="000000"/>
                </a:solidFill>
                <a:latin typeface="Arimo"/>
              </a:rPr>
              <a:t> : PROPOSITIONS D'ITINÉRAIRES ET D'ACTIVITÉS THÉMATIQUES EN DEHORS DE LA SAISON ESTIVALE (OCTOBRE-FÉVRIER)</a:t>
            </a:r>
          </a:p>
          <a:p>
            <a:pPr>
              <a:lnSpc>
                <a:spcPts val="2897"/>
              </a:lnSpc>
            </a:pPr>
            <a:endParaRPr lang="en-US" sz="2299" spc="229">
              <a:solidFill>
                <a:srgbClr val="000000"/>
              </a:solidFill>
              <a:latin typeface="Arimo"/>
            </a:endParaRPr>
          </a:p>
          <a:p>
            <a:pPr>
              <a:lnSpc>
                <a:spcPts val="2897"/>
              </a:lnSpc>
            </a:pPr>
            <a:r>
              <a:rPr lang="en-US" sz="2299" spc="229">
                <a:solidFill>
                  <a:srgbClr val="000000"/>
                </a:solidFill>
                <a:latin typeface="Arimo Bold"/>
              </a:rPr>
              <a:t>AUGMENTATION DE LA DURÉE DU SÉJOUR DANS LA RÉGION</a:t>
            </a:r>
            <a:r>
              <a:rPr lang="en-US" sz="2299" spc="229">
                <a:solidFill>
                  <a:srgbClr val="000000"/>
                </a:solidFill>
                <a:latin typeface="Arimo"/>
              </a:rPr>
              <a:t> : POSSIBILITÉ DE COMBINER LES ACTIVITÉS THÉMATIQUES AVEC D'AUTRES ACTIVITÉS HABITUELLES TELLES QUE LES BAINS DE MER, LE SHOPPING, ETC.</a:t>
            </a:r>
          </a:p>
          <a:p>
            <a:pPr>
              <a:lnSpc>
                <a:spcPts val="2897"/>
              </a:lnSpc>
            </a:pPr>
            <a:endParaRPr lang="en-US" sz="2299" spc="229">
              <a:solidFill>
                <a:srgbClr val="000000"/>
              </a:solidFill>
              <a:latin typeface="Arimo"/>
            </a:endParaRPr>
          </a:p>
          <a:p>
            <a:pPr>
              <a:lnSpc>
                <a:spcPts val="2897"/>
              </a:lnSpc>
            </a:pPr>
            <a:r>
              <a:rPr lang="en-US" sz="2299" spc="229">
                <a:solidFill>
                  <a:srgbClr val="000000"/>
                </a:solidFill>
                <a:latin typeface="Arimo Bold"/>
              </a:rPr>
              <a:t>VALORISATION DES MOYENS / PETITES UNITÉS DE PRODUCTION</a:t>
            </a:r>
            <a:r>
              <a:rPr lang="en-US" sz="2299" spc="229">
                <a:solidFill>
                  <a:srgbClr val="000000"/>
                </a:solidFill>
                <a:latin typeface="Arimo"/>
              </a:rPr>
              <a:t>: LES ITINÉRAIRES THÉMATIQUES PERMETTENT DE METTRE EN VALEUR TOUS LES ASPECTS DU PATRIMOINE CULTUREL, QUELLE QUE SOIT LEUR TAILLE ET EN FONCTION DE LEUR AUTHENTICITÉ, COMME PAR EXEMPLE LA DÉCOUVERTE D'UN PRODUIT LOCAL SUR SON LIEU DE PRODUCTION.</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22818" y="2923580"/>
            <a:ext cx="2231225" cy="5344252"/>
          </a:xfrm>
          <a:prstGeom prst="rect">
            <a:avLst/>
          </a:prstGeom>
        </p:spPr>
      </p:pic>
      <p:sp>
        <p:nvSpPr>
          <p:cNvPr id="5" name="TextBox 5"/>
          <p:cNvSpPr txBox="1"/>
          <p:nvPr/>
        </p:nvSpPr>
        <p:spPr>
          <a:xfrm>
            <a:off x="622818" y="774747"/>
            <a:ext cx="17316317" cy="1199516"/>
          </a:xfrm>
          <a:prstGeom prst="rect">
            <a:avLst/>
          </a:prstGeom>
        </p:spPr>
        <p:txBody>
          <a:bodyPr lIns="0" tIns="0" rIns="0" bIns="0" rtlCol="0" anchor="t">
            <a:spAutoFit/>
          </a:bodyPr>
          <a:lstStyle/>
          <a:p>
            <a:pPr algn="ctr">
              <a:lnSpc>
                <a:spcPts val="4759"/>
              </a:lnSpc>
              <a:spcBef>
                <a:spcPct val="0"/>
              </a:spcBef>
            </a:pPr>
            <a:r>
              <a:rPr lang="en-US" sz="3399" spc="-30">
                <a:solidFill>
                  <a:srgbClr val="4D5C40"/>
                </a:solidFill>
                <a:latin typeface="Arimo Bold"/>
              </a:rPr>
              <a:t>I</a:t>
            </a:r>
            <a:r>
              <a:rPr lang="en-US" sz="3399" spc="-30">
                <a:solidFill>
                  <a:srgbClr val="000000"/>
                </a:solidFill>
                <a:latin typeface="Arimo Bold"/>
              </a:rPr>
              <a:t>TINERAIRE TOURISTIQUE &amp; CULTUREL TRANSFRONTALIER CLUSTER SERVAGRI :</a:t>
            </a:r>
          </a:p>
          <a:p>
            <a:pPr algn="ctr">
              <a:lnSpc>
                <a:spcPts val="4759"/>
              </a:lnSpc>
              <a:spcBef>
                <a:spcPct val="0"/>
              </a:spcBef>
            </a:pPr>
            <a:r>
              <a:rPr lang="en-US" sz="3399" spc="1193">
                <a:solidFill>
                  <a:srgbClr val="000000"/>
                </a:solidFill>
                <a:latin typeface="Arimo Bold"/>
              </a:rPr>
              <a:t> LES AVANTAGES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ED5AC"/>
        </a:solidFill>
        <a:effectLst/>
      </p:bgPr>
    </p:bg>
    <p:spTree>
      <p:nvGrpSpPr>
        <p:cNvPr id="1" name=""/>
        <p:cNvGrpSpPr/>
        <p:nvPr/>
      </p:nvGrpSpPr>
      <p:grpSpPr>
        <a:xfrm>
          <a:off x="0" y="0"/>
          <a:ext cx="0" cy="0"/>
          <a:chOff x="0" y="0"/>
          <a:chExt cx="0" cy="0"/>
        </a:xfrm>
      </p:grpSpPr>
      <p:sp>
        <p:nvSpPr>
          <p:cNvPr id="2" name="AutoShape 2"/>
          <p:cNvSpPr/>
          <p:nvPr/>
        </p:nvSpPr>
        <p:spPr>
          <a:xfrm>
            <a:off x="1028700" y="8959012"/>
            <a:ext cx="709730" cy="66456"/>
          </a:xfrm>
          <a:prstGeom prst="rect">
            <a:avLst/>
          </a:prstGeom>
          <a:solidFill>
            <a:srgbClr val="CED5AC"/>
          </a:solidFill>
        </p:spPr>
      </p:sp>
      <p:sp>
        <p:nvSpPr>
          <p:cNvPr id="6" name="TextBox 2"/>
          <p:cNvSpPr txBox="1"/>
          <p:nvPr/>
        </p:nvSpPr>
        <p:spPr>
          <a:xfrm>
            <a:off x="914400" y="-110884"/>
            <a:ext cx="16230600" cy="1449115"/>
          </a:xfrm>
          <a:prstGeom prst="rect">
            <a:avLst/>
          </a:prstGeom>
        </p:spPr>
        <p:txBody>
          <a:bodyPr lIns="0" tIns="0" rIns="0" bIns="0" rtlCol="0" anchor="t">
            <a:spAutoFit/>
          </a:bodyPr>
          <a:lstStyle/>
          <a:p>
            <a:pPr algn="ctr">
              <a:lnSpc>
                <a:spcPts val="2975"/>
              </a:lnSpc>
            </a:pPr>
            <a:endParaRPr dirty="0"/>
          </a:p>
          <a:p>
            <a:pPr algn="ctr">
              <a:lnSpc>
                <a:spcPts val="3500"/>
              </a:lnSpc>
            </a:pPr>
            <a:r>
              <a:rPr lang="en-US" sz="2500" dirty="0">
                <a:solidFill>
                  <a:srgbClr val="4D5C40"/>
                </a:solidFill>
                <a:latin typeface="Arimo Bold"/>
              </a:rPr>
              <a:t> </a:t>
            </a:r>
          </a:p>
          <a:p>
            <a:pPr algn="ctr">
              <a:lnSpc>
                <a:spcPts val="4759"/>
              </a:lnSpc>
            </a:pPr>
            <a:r>
              <a:rPr lang="en-US" sz="3399" dirty="0" err="1">
                <a:solidFill>
                  <a:srgbClr val="000000"/>
                </a:solidFill>
                <a:latin typeface="Arimo Bold"/>
              </a:rPr>
              <a:t>Ιtinéraire</a:t>
            </a:r>
            <a:r>
              <a:rPr lang="en-US" sz="3399" dirty="0">
                <a:solidFill>
                  <a:srgbClr val="000000"/>
                </a:solidFill>
                <a:latin typeface="Arimo Bold"/>
              </a:rPr>
              <a:t> </a:t>
            </a:r>
            <a:r>
              <a:rPr lang="en-US" sz="3399" dirty="0" err="1">
                <a:solidFill>
                  <a:srgbClr val="000000"/>
                </a:solidFill>
                <a:latin typeface="Arimo Bold"/>
              </a:rPr>
              <a:t>touristique</a:t>
            </a:r>
            <a:r>
              <a:rPr lang="en-US" sz="3399" dirty="0">
                <a:solidFill>
                  <a:srgbClr val="000000"/>
                </a:solidFill>
                <a:latin typeface="Arimo Bold"/>
              </a:rPr>
              <a:t> &amp; </a:t>
            </a:r>
            <a:r>
              <a:rPr lang="en-US" sz="3399" dirty="0" err="1">
                <a:solidFill>
                  <a:srgbClr val="000000"/>
                </a:solidFill>
                <a:latin typeface="Arimo Bold"/>
              </a:rPr>
              <a:t>culturel</a:t>
            </a:r>
            <a:r>
              <a:rPr lang="en-US" sz="3399" dirty="0">
                <a:solidFill>
                  <a:srgbClr val="000000"/>
                </a:solidFill>
                <a:latin typeface="Arimo Bold"/>
              </a:rPr>
              <a:t> </a:t>
            </a:r>
            <a:r>
              <a:rPr lang="en-US" sz="3399" dirty="0" err="1">
                <a:solidFill>
                  <a:srgbClr val="000000"/>
                </a:solidFill>
                <a:latin typeface="Arimo Bold"/>
              </a:rPr>
              <a:t>transfrontalier</a:t>
            </a:r>
            <a:r>
              <a:rPr lang="en-US" sz="3399" dirty="0">
                <a:solidFill>
                  <a:srgbClr val="000000"/>
                </a:solidFill>
                <a:latin typeface="Arimo Bold"/>
              </a:rPr>
              <a:t> ITALIE - </a:t>
            </a:r>
            <a:r>
              <a:rPr lang="en-US" sz="3399" dirty="0" smtClean="0">
                <a:solidFill>
                  <a:srgbClr val="000000"/>
                </a:solidFill>
                <a:latin typeface="Arimo Bold"/>
              </a:rPr>
              <a:t>TUNISIE</a:t>
            </a:r>
            <a:endParaRPr lang="en-US" sz="3299" dirty="0">
              <a:solidFill>
                <a:srgbClr val="4D5C40"/>
              </a:solidFill>
              <a:latin typeface="Arimo Bold"/>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773367" y="2084741"/>
            <a:ext cx="7113393" cy="6117518"/>
          </a:xfrm>
          <a:prstGeom prst="rect">
            <a:avLst/>
          </a:prstGeom>
        </p:spPr>
      </p:pic>
      <p:pic>
        <p:nvPicPr>
          <p:cNvPr id="8" name="Picture 4"/>
          <p:cNvPicPr>
            <a:picLocks noChangeAspect="1"/>
          </p:cNvPicPr>
          <p:nvPr/>
        </p:nvPicPr>
        <p:blipFill>
          <a:blip r:embed="rId5"/>
          <a:srcRect t="21972" b="12335"/>
          <a:stretch>
            <a:fillRect/>
          </a:stretch>
        </p:blipFill>
        <p:spPr>
          <a:xfrm>
            <a:off x="2099930" y="1581307"/>
            <a:ext cx="14460266" cy="7124385"/>
          </a:xfrm>
          <a:prstGeom prst="rect">
            <a:avLst/>
          </a:prstGeom>
        </p:spPr>
      </p:pic>
      <p:sp>
        <p:nvSpPr>
          <p:cNvPr id="9" name="TextBox 6"/>
          <p:cNvSpPr txBox="1"/>
          <p:nvPr/>
        </p:nvSpPr>
        <p:spPr>
          <a:xfrm>
            <a:off x="3555334" y="8818396"/>
            <a:ext cx="11549459" cy="526452"/>
          </a:xfrm>
          <a:prstGeom prst="rect">
            <a:avLst/>
          </a:prstGeom>
        </p:spPr>
        <p:txBody>
          <a:bodyPr lIns="0" tIns="0" rIns="0" bIns="0" rtlCol="0" anchor="t">
            <a:spAutoFit/>
          </a:bodyPr>
          <a:lstStyle/>
          <a:p>
            <a:pPr algn="ctr">
              <a:lnSpc>
                <a:spcPts val="4520"/>
              </a:lnSpc>
              <a:spcBef>
                <a:spcPct val="0"/>
              </a:spcBef>
            </a:pPr>
            <a:r>
              <a:rPr lang="en-US" sz="2659" dirty="0">
                <a:solidFill>
                  <a:srgbClr val="000000"/>
                </a:solidFill>
                <a:latin typeface="Assistant Regular Bold"/>
              </a:rPr>
              <a:t>PROGRAMME IEV CT « </a:t>
            </a:r>
            <a:r>
              <a:rPr lang="en-US" sz="2659" dirty="0" err="1">
                <a:solidFill>
                  <a:srgbClr val="000000"/>
                </a:solidFill>
                <a:latin typeface="Assistant Regular Bold"/>
              </a:rPr>
              <a:t>Italie-Tunisie</a:t>
            </a:r>
            <a:r>
              <a:rPr lang="en-US" sz="2659" dirty="0">
                <a:solidFill>
                  <a:srgbClr val="000000"/>
                </a:solidFill>
                <a:latin typeface="Assistant Regular Bold"/>
              </a:rPr>
              <a:t> » 2014-2020     PROJET « CLUSTER SERVAGRI</a:t>
            </a:r>
            <a:r>
              <a:rPr lang="en-US" sz="2659" dirty="0">
                <a:solidFill>
                  <a:srgbClr val="4D5C40"/>
                </a:solidFill>
                <a:latin typeface="Assistant Regular Bold"/>
              </a:rPr>
              <a:t> </a:t>
            </a:r>
            <a:r>
              <a:rPr lang="en-US" sz="2659" dirty="0">
                <a:solidFill>
                  <a:srgbClr val="4D5C40"/>
                </a:solidFill>
                <a:latin typeface="Assistant Regular"/>
              </a:rPr>
              <a:t>»</a:t>
            </a:r>
          </a:p>
        </p:txBody>
      </p:sp>
      <p:pic>
        <p:nvPicPr>
          <p:cNvPr id="10"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925767" y="2237141"/>
            <a:ext cx="7113393" cy="6117518"/>
          </a:xfrm>
          <a:prstGeom prst="rect">
            <a:avLst/>
          </a:prstGeom>
        </p:spPr>
      </p:pic>
    </p:spTree>
    <p:extLst>
      <p:ext uri="{BB962C8B-B14F-4D97-AF65-F5344CB8AC3E}">
        <p14:creationId xmlns:p14="http://schemas.microsoft.com/office/powerpoint/2010/main" val="55997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ACFB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104" r="1104" b="14927"/>
          <a:stretch>
            <a:fillRect/>
          </a:stretch>
        </p:blipFill>
        <p:spPr>
          <a:xfrm>
            <a:off x="6121551" y="1853178"/>
            <a:ext cx="5966508" cy="778326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110570" y="2574184"/>
            <a:ext cx="8093751" cy="696062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42452" y="709231"/>
            <a:ext cx="1143947" cy="1143947"/>
          </a:xfrm>
          <a:prstGeom prst="rect">
            <a:avLst/>
          </a:prstGeom>
        </p:spPr>
      </p:pic>
      <p:sp>
        <p:nvSpPr>
          <p:cNvPr id="5" name="TextBox 5"/>
          <p:cNvSpPr txBox="1"/>
          <p:nvPr/>
        </p:nvSpPr>
        <p:spPr>
          <a:xfrm>
            <a:off x="2283090" y="483870"/>
            <a:ext cx="14976210" cy="1013461"/>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Arimo Bold"/>
              </a:rPr>
              <a:t> </a:t>
            </a:r>
          </a:p>
          <a:p>
            <a:pPr algn="ctr">
              <a:lnSpc>
                <a:spcPts val="4059"/>
              </a:lnSpc>
              <a:spcBef>
                <a:spcPct val="0"/>
              </a:spcBef>
            </a:pPr>
            <a:r>
              <a:rPr lang="en-US" sz="2899">
                <a:solidFill>
                  <a:srgbClr val="000000"/>
                </a:solidFill>
                <a:latin typeface="Arimo Bold"/>
              </a:rPr>
              <a:t>POINTS D’INTERET LABELISEES PAR LE CONSEIL DE L’EUROPE DANS 4 REGIONS</a:t>
            </a:r>
            <a:r>
              <a:rPr lang="en-US" sz="2899">
                <a:solidFill>
                  <a:srgbClr val="4D5C40"/>
                </a:solidFill>
                <a:latin typeface="Arimo"/>
              </a:rPr>
              <a:t> </a:t>
            </a:r>
          </a:p>
        </p:txBody>
      </p:sp>
      <p:sp>
        <p:nvSpPr>
          <p:cNvPr id="6" name="TextBox 6"/>
          <p:cNvSpPr txBox="1"/>
          <p:nvPr/>
        </p:nvSpPr>
        <p:spPr>
          <a:xfrm>
            <a:off x="7830270" y="2339110"/>
            <a:ext cx="4001162" cy="1433831"/>
          </a:xfrm>
          <a:prstGeom prst="rect">
            <a:avLst/>
          </a:prstGeom>
        </p:spPr>
        <p:txBody>
          <a:bodyPr lIns="0" tIns="0" rIns="0" bIns="0" rtlCol="0" anchor="t">
            <a:spAutoFit/>
          </a:bodyPr>
          <a:lstStyle/>
          <a:p>
            <a:pPr algn="ctr">
              <a:lnSpc>
                <a:spcPts val="4199"/>
              </a:lnSpc>
              <a:spcBef>
                <a:spcPct val="0"/>
              </a:spcBef>
            </a:pPr>
            <a:r>
              <a:rPr lang="en-US" sz="2999" spc="299">
                <a:solidFill>
                  <a:srgbClr val="000000"/>
                </a:solidFill>
                <a:latin typeface="Arimo Bold"/>
              </a:rPr>
              <a:t>ITALIE (SICILE) </a:t>
            </a:r>
          </a:p>
          <a:p>
            <a:pPr algn="ctr">
              <a:lnSpc>
                <a:spcPts val="3639"/>
              </a:lnSpc>
              <a:spcBef>
                <a:spcPct val="0"/>
              </a:spcBef>
            </a:pPr>
            <a:r>
              <a:rPr lang="en-US" sz="2599" spc="-179">
                <a:solidFill>
                  <a:srgbClr val="000000"/>
                </a:solidFill>
                <a:latin typeface="Arimo Bold"/>
              </a:rPr>
              <a:t>  DISTRICT D’ELORO (SR) </a:t>
            </a:r>
          </a:p>
          <a:p>
            <a:pPr algn="ctr">
              <a:lnSpc>
                <a:spcPts val="3639"/>
              </a:lnSpc>
              <a:spcBef>
                <a:spcPct val="0"/>
              </a:spcBef>
            </a:pPr>
            <a:r>
              <a:rPr lang="en-US" sz="2599" spc="-179">
                <a:solidFill>
                  <a:srgbClr val="000000"/>
                </a:solidFill>
                <a:latin typeface="Arimo Bold"/>
              </a:rPr>
              <a:t>  CHIARAMONTE GULFI (RG</a:t>
            </a:r>
            <a:r>
              <a:rPr lang="en-US" sz="2599" spc="-179">
                <a:solidFill>
                  <a:srgbClr val="000000"/>
                </a:solidFill>
                <a:latin typeface="Arimo"/>
              </a:rPr>
              <a:t>)</a:t>
            </a:r>
          </a:p>
        </p:txBody>
      </p:sp>
      <p:sp>
        <p:nvSpPr>
          <p:cNvPr id="7" name="TextBox 7"/>
          <p:cNvSpPr txBox="1"/>
          <p:nvPr/>
        </p:nvSpPr>
        <p:spPr>
          <a:xfrm>
            <a:off x="5859501" y="4620666"/>
            <a:ext cx="2788019" cy="1433831"/>
          </a:xfrm>
          <a:prstGeom prst="rect">
            <a:avLst/>
          </a:prstGeom>
        </p:spPr>
        <p:txBody>
          <a:bodyPr lIns="0" tIns="0" rIns="0" bIns="0" rtlCol="0" anchor="t">
            <a:spAutoFit/>
          </a:bodyPr>
          <a:lstStyle/>
          <a:p>
            <a:pPr algn="ctr">
              <a:lnSpc>
                <a:spcPts val="4199"/>
              </a:lnSpc>
              <a:spcBef>
                <a:spcPct val="0"/>
              </a:spcBef>
            </a:pPr>
            <a:r>
              <a:rPr lang="en-US" sz="2999" spc="299">
                <a:solidFill>
                  <a:srgbClr val="000000"/>
                </a:solidFill>
                <a:latin typeface="Arimo Bold"/>
              </a:rPr>
              <a:t>TUNISIE</a:t>
            </a:r>
          </a:p>
          <a:p>
            <a:pPr algn="ctr">
              <a:lnSpc>
                <a:spcPts val="3639"/>
              </a:lnSpc>
              <a:spcBef>
                <a:spcPct val="0"/>
              </a:spcBef>
            </a:pPr>
            <a:r>
              <a:rPr lang="en-US" sz="2599" spc="-150">
                <a:solidFill>
                  <a:srgbClr val="000000"/>
                </a:solidFill>
                <a:latin typeface="Arimo Bold"/>
              </a:rPr>
              <a:t> CAP BON</a:t>
            </a:r>
          </a:p>
          <a:p>
            <a:pPr algn="ctr">
              <a:lnSpc>
                <a:spcPts val="3639"/>
              </a:lnSpc>
              <a:spcBef>
                <a:spcPct val="0"/>
              </a:spcBef>
            </a:pPr>
            <a:r>
              <a:rPr lang="en-US" sz="2599" spc="-150">
                <a:solidFill>
                  <a:srgbClr val="000000"/>
                </a:solidFill>
                <a:latin typeface="Arimo Bold"/>
              </a:rPr>
              <a:t> SOUSSE</a:t>
            </a:r>
          </a:p>
        </p:txBody>
      </p:sp>
      <p:sp>
        <p:nvSpPr>
          <p:cNvPr id="8" name="TextBox 8"/>
          <p:cNvSpPr txBox="1"/>
          <p:nvPr/>
        </p:nvSpPr>
        <p:spPr>
          <a:xfrm>
            <a:off x="12193341" y="2007720"/>
            <a:ext cx="5456517" cy="6204885"/>
          </a:xfrm>
          <a:prstGeom prst="rect">
            <a:avLst/>
          </a:prstGeom>
        </p:spPr>
        <p:txBody>
          <a:bodyPr lIns="0" tIns="0" rIns="0" bIns="0" rtlCol="0" anchor="t">
            <a:spAutoFit/>
          </a:bodyPr>
          <a:lstStyle/>
          <a:p>
            <a:pPr algn="ctr">
              <a:lnSpc>
                <a:spcPts val="3527"/>
              </a:lnSpc>
              <a:spcBef>
                <a:spcPct val="0"/>
              </a:spcBef>
            </a:pPr>
            <a:r>
              <a:rPr lang="en-US" sz="2519" spc="251">
                <a:solidFill>
                  <a:srgbClr val="000000"/>
                </a:solidFill>
                <a:latin typeface="Arimo Bold"/>
              </a:rPr>
              <a:t>ITALIE (SICILE) </a:t>
            </a:r>
          </a:p>
          <a:p>
            <a:pPr algn="ctr">
              <a:lnSpc>
                <a:spcPts val="3527"/>
              </a:lnSpc>
              <a:spcBef>
                <a:spcPct val="0"/>
              </a:spcBef>
            </a:pPr>
            <a:endParaRPr lang="en-US" sz="2519" spc="251">
              <a:solidFill>
                <a:srgbClr val="000000"/>
              </a:solidFill>
              <a:latin typeface="Arimo Bold"/>
            </a:endParaRPr>
          </a:p>
          <a:p>
            <a:pPr algn="ctr">
              <a:lnSpc>
                <a:spcPts val="3527"/>
              </a:lnSpc>
              <a:spcBef>
                <a:spcPct val="0"/>
              </a:spcBef>
            </a:pPr>
            <a:r>
              <a:rPr lang="en-US" sz="2519" spc="251">
                <a:solidFill>
                  <a:srgbClr val="000000"/>
                </a:solidFill>
                <a:latin typeface="Arimo"/>
              </a:rPr>
              <a:t>VILLA ROMAINE DU TELLARO</a:t>
            </a:r>
          </a:p>
          <a:p>
            <a:pPr algn="ctr">
              <a:lnSpc>
                <a:spcPts val="3527"/>
              </a:lnSpc>
              <a:spcBef>
                <a:spcPct val="0"/>
              </a:spcBef>
            </a:pPr>
            <a:r>
              <a:rPr lang="en-US" sz="2519" spc="251">
                <a:solidFill>
                  <a:srgbClr val="000000"/>
                </a:solidFill>
                <a:latin typeface="Arimo"/>
              </a:rPr>
              <a:t>ANCIENNE VILLE D’ELORO </a:t>
            </a:r>
          </a:p>
          <a:p>
            <a:pPr algn="ctr">
              <a:lnSpc>
                <a:spcPts val="3527"/>
              </a:lnSpc>
              <a:spcBef>
                <a:spcPct val="0"/>
              </a:spcBef>
            </a:pPr>
            <a:r>
              <a:rPr lang="en-US" sz="2519" spc="251">
                <a:solidFill>
                  <a:srgbClr val="000000"/>
                </a:solidFill>
                <a:latin typeface="Arimo"/>
              </a:rPr>
              <a:t>ENTREPRISE AGRICOLE BUSULMONA</a:t>
            </a:r>
          </a:p>
          <a:p>
            <a:pPr algn="ctr">
              <a:lnSpc>
                <a:spcPts val="3527"/>
              </a:lnSpc>
              <a:spcBef>
                <a:spcPct val="0"/>
              </a:spcBef>
            </a:pPr>
            <a:r>
              <a:rPr lang="en-US" sz="2519" spc="251">
                <a:solidFill>
                  <a:srgbClr val="000000"/>
                </a:solidFill>
                <a:latin typeface="Arimo"/>
              </a:rPr>
              <a:t>FRANTOIO OLEARIO RUTA</a:t>
            </a:r>
          </a:p>
          <a:p>
            <a:pPr algn="ctr">
              <a:lnSpc>
                <a:spcPts val="3527"/>
              </a:lnSpc>
              <a:spcBef>
                <a:spcPct val="0"/>
              </a:spcBef>
            </a:pPr>
            <a:r>
              <a:rPr lang="en-US" sz="2519" spc="251">
                <a:solidFill>
                  <a:srgbClr val="000000"/>
                </a:solidFill>
                <a:latin typeface="Arimo"/>
              </a:rPr>
              <a:t>VILLA ZOTTOPERA</a:t>
            </a:r>
          </a:p>
          <a:p>
            <a:pPr algn="ctr">
              <a:lnSpc>
                <a:spcPts val="3527"/>
              </a:lnSpc>
              <a:spcBef>
                <a:spcPct val="0"/>
              </a:spcBef>
            </a:pPr>
            <a:r>
              <a:rPr lang="en-US" sz="2519" spc="251">
                <a:solidFill>
                  <a:srgbClr val="000000"/>
                </a:solidFill>
                <a:latin typeface="Arimo"/>
              </a:rPr>
              <a:t>FRANTOI CUTRERA </a:t>
            </a:r>
          </a:p>
          <a:p>
            <a:pPr algn="ctr">
              <a:lnSpc>
                <a:spcPts val="3527"/>
              </a:lnSpc>
              <a:spcBef>
                <a:spcPct val="0"/>
              </a:spcBef>
            </a:pPr>
            <a:r>
              <a:rPr lang="en-US" sz="2519" spc="251">
                <a:solidFill>
                  <a:srgbClr val="000000"/>
                </a:solidFill>
                <a:latin typeface="Arimo"/>
              </a:rPr>
              <a:t>COOP SOCIALE ONLUS</a:t>
            </a:r>
          </a:p>
          <a:p>
            <a:pPr algn="ctr">
              <a:lnSpc>
                <a:spcPts val="3527"/>
              </a:lnSpc>
              <a:spcBef>
                <a:spcPct val="0"/>
              </a:spcBef>
            </a:pPr>
            <a:r>
              <a:rPr lang="en-US" sz="2519" spc="251">
                <a:solidFill>
                  <a:srgbClr val="000000"/>
                </a:solidFill>
                <a:latin typeface="Arimo"/>
              </a:rPr>
              <a:t>OLIVIERS D’ORIGINE ARABE</a:t>
            </a:r>
          </a:p>
          <a:p>
            <a:pPr algn="ctr">
              <a:lnSpc>
                <a:spcPts val="3527"/>
              </a:lnSpc>
              <a:spcBef>
                <a:spcPct val="0"/>
              </a:spcBef>
            </a:pPr>
            <a:r>
              <a:rPr lang="en-US" sz="2519" spc="251">
                <a:solidFill>
                  <a:srgbClr val="000000"/>
                </a:solidFill>
                <a:latin typeface="Arimo"/>
              </a:rPr>
              <a:t>MUSEO DELL’OLIO</a:t>
            </a:r>
          </a:p>
          <a:p>
            <a:pPr algn="ctr">
              <a:lnSpc>
                <a:spcPts val="3527"/>
              </a:lnSpc>
              <a:spcBef>
                <a:spcPct val="0"/>
              </a:spcBef>
            </a:pPr>
            <a:r>
              <a:rPr lang="en-US" sz="2519" spc="251">
                <a:solidFill>
                  <a:srgbClr val="000000"/>
                </a:solidFill>
                <a:latin typeface="Arimo"/>
              </a:rPr>
              <a:t>FRANTOI BERRETTA </a:t>
            </a:r>
          </a:p>
          <a:p>
            <a:pPr algn="ctr">
              <a:lnSpc>
                <a:spcPts val="3527"/>
              </a:lnSpc>
              <a:spcBef>
                <a:spcPct val="0"/>
              </a:spcBef>
            </a:pPr>
            <a:r>
              <a:rPr lang="en-US" sz="2519" spc="251">
                <a:solidFill>
                  <a:srgbClr val="000000"/>
                </a:solidFill>
                <a:latin typeface="Arimo"/>
              </a:rPr>
              <a:t>OLIVA AZIENDA AGRICOLA </a:t>
            </a:r>
          </a:p>
        </p:txBody>
      </p:sp>
      <p:sp>
        <p:nvSpPr>
          <p:cNvPr id="9" name="TextBox 9"/>
          <p:cNvSpPr txBox="1"/>
          <p:nvPr/>
        </p:nvSpPr>
        <p:spPr>
          <a:xfrm>
            <a:off x="170033" y="4070976"/>
            <a:ext cx="5689468" cy="5352924"/>
          </a:xfrm>
          <a:prstGeom prst="rect">
            <a:avLst/>
          </a:prstGeom>
        </p:spPr>
        <p:txBody>
          <a:bodyPr lIns="0" tIns="0" rIns="0" bIns="0" rtlCol="0" anchor="t">
            <a:spAutoFit/>
          </a:bodyPr>
          <a:lstStyle/>
          <a:p>
            <a:pPr algn="ctr">
              <a:lnSpc>
                <a:spcPts val="3639"/>
              </a:lnSpc>
              <a:spcBef>
                <a:spcPct val="0"/>
              </a:spcBef>
            </a:pPr>
            <a:r>
              <a:rPr lang="en-US" sz="2599" spc="259">
                <a:solidFill>
                  <a:srgbClr val="000000"/>
                </a:solidFill>
                <a:latin typeface="Arimo Bold"/>
              </a:rPr>
              <a:t>TUNISIE</a:t>
            </a:r>
          </a:p>
          <a:p>
            <a:pPr algn="ctr">
              <a:lnSpc>
                <a:spcPts val="3639"/>
              </a:lnSpc>
              <a:spcBef>
                <a:spcPct val="0"/>
              </a:spcBef>
            </a:pPr>
            <a:endParaRPr lang="en-US" sz="2599" spc="259">
              <a:solidFill>
                <a:srgbClr val="000000"/>
              </a:solidFill>
              <a:latin typeface="Arimo Bold"/>
            </a:endParaRPr>
          </a:p>
          <a:p>
            <a:pPr algn="ctr">
              <a:lnSpc>
                <a:spcPts val="3951"/>
              </a:lnSpc>
            </a:pPr>
            <a:r>
              <a:rPr lang="en-US" sz="2599" spc="259">
                <a:solidFill>
                  <a:srgbClr val="000000"/>
                </a:solidFill>
                <a:latin typeface="Arimo"/>
              </a:rPr>
              <a:t>ZITOUNET ACHRAF  </a:t>
            </a:r>
          </a:p>
          <a:p>
            <a:pPr algn="ctr">
              <a:lnSpc>
                <a:spcPts val="3951"/>
              </a:lnSpc>
            </a:pPr>
            <a:r>
              <a:rPr lang="en-US" sz="2599" spc="259">
                <a:solidFill>
                  <a:srgbClr val="000000"/>
                </a:solidFill>
                <a:latin typeface="Arimo"/>
              </a:rPr>
              <a:t>KERKOUANE SITE &amp; MUSÉE </a:t>
            </a:r>
          </a:p>
          <a:p>
            <a:pPr algn="ctr">
              <a:lnSpc>
                <a:spcPts val="3951"/>
              </a:lnSpc>
            </a:pPr>
            <a:r>
              <a:rPr lang="en-US" sz="2599" spc="259">
                <a:solidFill>
                  <a:srgbClr val="000000"/>
                </a:solidFill>
                <a:latin typeface="Arimo"/>
              </a:rPr>
              <a:t>AZMOUR VILLE </a:t>
            </a:r>
          </a:p>
          <a:p>
            <a:pPr algn="ctr">
              <a:lnSpc>
                <a:spcPts val="3951"/>
              </a:lnSpc>
            </a:pPr>
            <a:r>
              <a:rPr lang="en-US" sz="2599" spc="259">
                <a:solidFill>
                  <a:srgbClr val="000000"/>
                </a:solidFill>
                <a:latin typeface="Arimo"/>
              </a:rPr>
              <a:t>AL RAJHI-EL FERJANI </a:t>
            </a:r>
          </a:p>
          <a:p>
            <a:pPr algn="ctr">
              <a:lnSpc>
                <a:spcPts val="3951"/>
              </a:lnSpc>
            </a:pPr>
            <a:r>
              <a:rPr lang="en-US" sz="2599" spc="259">
                <a:solidFill>
                  <a:srgbClr val="000000"/>
                </a:solidFill>
                <a:latin typeface="Arimo"/>
              </a:rPr>
              <a:t>MOULINS BOURICHA </a:t>
            </a:r>
          </a:p>
          <a:p>
            <a:pPr algn="ctr">
              <a:lnSpc>
                <a:spcPts val="3951"/>
              </a:lnSpc>
            </a:pPr>
            <a:r>
              <a:rPr lang="en-US" sz="2599" spc="259">
                <a:solidFill>
                  <a:srgbClr val="000000"/>
                </a:solidFill>
                <a:latin typeface="Arimo"/>
              </a:rPr>
              <a:t>DAR ABDEL HAK LASSOUED </a:t>
            </a:r>
          </a:p>
          <a:p>
            <a:pPr algn="ctr">
              <a:lnSpc>
                <a:spcPts val="3951"/>
              </a:lnSpc>
            </a:pPr>
            <a:r>
              <a:rPr lang="en-US" sz="2599" spc="259">
                <a:solidFill>
                  <a:srgbClr val="000000"/>
                </a:solidFill>
                <a:latin typeface="Arimo"/>
              </a:rPr>
              <a:t>HUILERIE CHATT EZZOUHOUR</a:t>
            </a:r>
          </a:p>
          <a:p>
            <a:pPr algn="ctr">
              <a:lnSpc>
                <a:spcPts val="3951"/>
              </a:lnSpc>
            </a:pPr>
            <a:r>
              <a:rPr lang="en-US" sz="2599" spc="259">
                <a:solidFill>
                  <a:srgbClr val="000000"/>
                </a:solidFill>
                <a:latin typeface="Arimo"/>
              </a:rPr>
              <a:t>FERME BIO HABIB HELAL </a:t>
            </a:r>
          </a:p>
          <a:p>
            <a:pPr algn="ctr">
              <a:lnSpc>
                <a:spcPts val="3951"/>
              </a:lnSpc>
            </a:pPr>
            <a:r>
              <a:rPr lang="en-US" sz="2599" spc="259">
                <a:solidFill>
                  <a:srgbClr val="000000"/>
                </a:solidFill>
                <a:latin typeface="Arimo"/>
              </a:rPr>
              <a:t>LES OLIVIERS D’HANNIBAL </a:t>
            </a:r>
          </a:p>
        </p:txBody>
      </p:sp>
      <p:sp>
        <p:nvSpPr>
          <p:cNvPr id="10" name="TextBox 10"/>
          <p:cNvSpPr txBox="1"/>
          <p:nvPr/>
        </p:nvSpPr>
        <p:spPr>
          <a:xfrm>
            <a:off x="6118772" y="9512616"/>
            <a:ext cx="6077347" cy="526452"/>
          </a:xfrm>
          <a:prstGeom prst="rect">
            <a:avLst/>
          </a:prstGeom>
        </p:spPr>
        <p:txBody>
          <a:bodyPr lIns="0" tIns="0" rIns="0" bIns="0" rtlCol="0" anchor="t">
            <a:spAutoFit/>
          </a:bodyPr>
          <a:lstStyle/>
          <a:p>
            <a:pPr algn="ctr">
              <a:lnSpc>
                <a:spcPts val="4520"/>
              </a:lnSpc>
              <a:spcBef>
                <a:spcPct val="0"/>
              </a:spcBef>
            </a:pPr>
            <a:r>
              <a:rPr lang="en-US" sz="2659" spc="1606">
                <a:solidFill>
                  <a:srgbClr val="000000"/>
                </a:solidFill>
                <a:latin typeface="Assistant Regular Bold"/>
              </a:rPr>
              <a:t>CLUSTER SERVAGRI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ACFB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12767" y="3185093"/>
            <a:ext cx="5487261" cy="3630559"/>
          </a:xfrm>
          <a:prstGeom prst="rect">
            <a:avLst/>
          </a:prstGeom>
        </p:spPr>
      </p:pic>
      <p:pic>
        <p:nvPicPr>
          <p:cNvPr id="3" name="Picture 3"/>
          <p:cNvPicPr>
            <a:picLocks noChangeAspect="1"/>
          </p:cNvPicPr>
          <p:nvPr/>
        </p:nvPicPr>
        <p:blipFill>
          <a:blip r:embed="rId3"/>
          <a:srcRect/>
          <a:stretch>
            <a:fillRect/>
          </a:stretch>
        </p:blipFill>
        <p:spPr>
          <a:xfrm>
            <a:off x="6898595" y="3185093"/>
            <a:ext cx="4116154" cy="2547188"/>
          </a:xfrm>
          <a:prstGeom prst="rect">
            <a:avLst/>
          </a:prstGeom>
        </p:spPr>
      </p:pic>
      <p:pic>
        <p:nvPicPr>
          <p:cNvPr id="4" name="Picture 4"/>
          <p:cNvPicPr>
            <a:picLocks noChangeAspect="1"/>
          </p:cNvPicPr>
          <p:nvPr/>
        </p:nvPicPr>
        <p:blipFill>
          <a:blip r:embed="rId4"/>
          <a:srcRect t="7598" b="29679"/>
          <a:stretch>
            <a:fillRect/>
          </a:stretch>
        </p:blipFill>
        <p:spPr>
          <a:xfrm>
            <a:off x="6898595" y="5987330"/>
            <a:ext cx="4116154" cy="3526019"/>
          </a:xfrm>
          <a:prstGeom prst="rect">
            <a:avLst/>
          </a:prstGeom>
        </p:spPr>
      </p:pic>
      <p:sp>
        <p:nvSpPr>
          <p:cNvPr id="5" name="TextBox 5"/>
          <p:cNvSpPr txBox="1"/>
          <p:nvPr/>
        </p:nvSpPr>
        <p:spPr>
          <a:xfrm>
            <a:off x="7028140" y="2380205"/>
            <a:ext cx="3372512" cy="1231303"/>
          </a:xfrm>
          <a:prstGeom prst="rect">
            <a:avLst/>
          </a:prstGeom>
        </p:spPr>
        <p:txBody>
          <a:bodyPr lIns="0" tIns="0" rIns="0" bIns="0" rtlCol="0" anchor="t">
            <a:spAutoFit/>
          </a:bodyPr>
          <a:lstStyle/>
          <a:p>
            <a:pPr algn="ctr">
              <a:lnSpc>
                <a:spcPts val="5030"/>
              </a:lnSpc>
              <a:spcBef>
                <a:spcPct val="0"/>
              </a:spcBef>
            </a:pPr>
            <a:r>
              <a:rPr lang="en-US" sz="2959">
                <a:solidFill>
                  <a:srgbClr val="000000"/>
                </a:solidFill>
                <a:latin typeface="Assistant Regular Bold"/>
              </a:rPr>
              <a:t>2 </a:t>
            </a:r>
            <a:r>
              <a:rPr lang="en-US" sz="2959">
                <a:solidFill>
                  <a:srgbClr val="000000"/>
                </a:solidFill>
                <a:ea typeface="Assistant Regular Bold"/>
              </a:rPr>
              <a:t>► Choisir la région</a:t>
            </a:r>
            <a:r>
              <a:rPr lang="en-US" sz="2959">
                <a:solidFill>
                  <a:srgbClr val="000000"/>
                </a:solidFill>
                <a:latin typeface="Assistant Regular"/>
              </a:rPr>
              <a:t> </a:t>
            </a:r>
          </a:p>
          <a:p>
            <a:pPr algn="ctr">
              <a:lnSpc>
                <a:spcPts val="5030"/>
              </a:lnSpc>
              <a:spcBef>
                <a:spcPct val="0"/>
              </a:spcBef>
            </a:pPr>
            <a:r>
              <a:rPr lang="en-US" sz="2959">
                <a:solidFill>
                  <a:srgbClr val="000000"/>
                </a:solidFill>
                <a:latin typeface="Assistant Regular"/>
              </a:rPr>
              <a:t>  </a:t>
            </a:r>
          </a:p>
        </p:txBody>
      </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512767" y="3185093"/>
            <a:ext cx="7113393" cy="6117518"/>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633240" y="4754001"/>
            <a:ext cx="8093751" cy="6960626"/>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858697" y="1276259"/>
            <a:ext cx="450305" cy="573305"/>
          </a:xfrm>
          <a:prstGeom prst="rect">
            <a:avLst/>
          </a:prstGeom>
        </p:spPr>
      </p:pic>
      <p:pic>
        <p:nvPicPr>
          <p:cNvPr id="9" name="Picture 9"/>
          <p:cNvPicPr>
            <a:picLocks noChangeAspect="1"/>
          </p:cNvPicPr>
          <p:nvPr/>
        </p:nvPicPr>
        <p:blipFill>
          <a:blip r:embed="rId9"/>
          <a:srcRect/>
          <a:stretch>
            <a:fillRect/>
          </a:stretch>
        </p:blipFill>
        <p:spPr>
          <a:xfrm>
            <a:off x="11414509" y="3185093"/>
            <a:ext cx="6474771" cy="3233942"/>
          </a:xfrm>
          <a:prstGeom prst="rect">
            <a:avLst/>
          </a:prstGeom>
        </p:spPr>
      </p:pic>
      <p:pic>
        <p:nvPicPr>
          <p:cNvPr id="10" name="Picture 10"/>
          <p:cNvPicPr>
            <a:picLocks noChangeAspect="1"/>
          </p:cNvPicPr>
          <p:nvPr/>
        </p:nvPicPr>
        <p:blipFill>
          <a:blip r:embed="rId10"/>
          <a:srcRect/>
          <a:stretch>
            <a:fillRect/>
          </a:stretch>
        </p:blipFill>
        <p:spPr>
          <a:xfrm>
            <a:off x="11414509" y="6637800"/>
            <a:ext cx="6474771" cy="3233942"/>
          </a:xfrm>
          <a:prstGeom prst="rect">
            <a:avLst/>
          </a:prstGeom>
        </p:spPr>
      </p:pic>
      <p:sp>
        <p:nvSpPr>
          <p:cNvPr id="11" name="TextBox 11"/>
          <p:cNvSpPr txBox="1"/>
          <p:nvPr/>
        </p:nvSpPr>
        <p:spPr>
          <a:xfrm>
            <a:off x="778111" y="620747"/>
            <a:ext cx="16725106" cy="1244349"/>
          </a:xfrm>
          <a:prstGeom prst="rect">
            <a:avLst/>
          </a:prstGeom>
        </p:spPr>
        <p:txBody>
          <a:bodyPr lIns="0" tIns="0" rIns="0" bIns="0" rtlCol="0" anchor="t">
            <a:spAutoFit/>
          </a:bodyPr>
          <a:lstStyle/>
          <a:p>
            <a:pPr algn="ctr">
              <a:lnSpc>
                <a:spcPts val="4199"/>
              </a:lnSpc>
            </a:pPr>
            <a:r>
              <a:rPr lang="en-US" sz="2999" spc="194">
                <a:solidFill>
                  <a:srgbClr val="000000"/>
                </a:solidFill>
                <a:latin typeface="Arimo"/>
              </a:rPr>
              <a:t>ITINÉRAIRE TOURISTIQUE &amp; CULTUREL TRANSFRONTALIER CLUSTER SERVAGRI</a:t>
            </a:r>
          </a:p>
          <a:p>
            <a:pPr algn="ctr">
              <a:lnSpc>
                <a:spcPts val="6623"/>
              </a:lnSpc>
            </a:pPr>
            <a:r>
              <a:rPr lang="en-US" sz="3599" spc="1097">
                <a:solidFill>
                  <a:srgbClr val="000000"/>
                </a:solidFill>
                <a:latin typeface="DejaVu Sans Bold Bold"/>
              </a:rPr>
              <a:t>ITALIE - TUNISIE</a:t>
            </a:r>
            <a:r>
              <a:rPr lang="en-US" sz="3599" spc="1097">
                <a:solidFill>
                  <a:srgbClr val="598F75"/>
                </a:solidFill>
                <a:latin typeface="DejaVu Sans Bold Bold"/>
              </a:rPr>
              <a:t>    </a:t>
            </a:r>
            <a:r>
              <a:rPr lang="en-US" sz="3599" spc="1097">
                <a:solidFill>
                  <a:srgbClr val="000000"/>
                </a:solidFill>
                <a:latin typeface="DejaVu Sans Bold"/>
              </a:rPr>
              <a:t>CARTE  INTERACTIVE  </a:t>
            </a:r>
          </a:p>
        </p:txBody>
      </p:sp>
      <p:sp>
        <p:nvSpPr>
          <p:cNvPr id="12" name="TextBox 12"/>
          <p:cNvSpPr txBox="1"/>
          <p:nvPr/>
        </p:nvSpPr>
        <p:spPr>
          <a:xfrm>
            <a:off x="498513" y="2380205"/>
            <a:ext cx="5515769" cy="593128"/>
          </a:xfrm>
          <a:prstGeom prst="rect">
            <a:avLst/>
          </a:prstGeom>
        </p:spPr>
        <p:txBody>
          <a:bodyPr lIns="0" tIns="0" rIns="0" bIns="0" rtlCol="0" anchor="t">
            <a:spAutoFit/>
          </a:bodyPr>
          <a:lstStyle/>
          <a:p>
            <a:pPr algn="ctr">
              <a:lnSpc>
                <a:spcPts val="5030"/>
              </a:lnSpc>
              <a:spcBef>
                <a:spcPct val="0"/>
              </a:spcBef>
            </a:pPr>
            <a:r>
              <a:rPr lang="en-US" sz="2959">
                <a:solidFill>
                  <a:srgbClr val="000000"/>
                </a:solidFill>
                <a:latin typeface="Assistant Regular Bold"/>
              </a:rPr>
              <a:t>1 </a:t>
            </a:r>
            <a:r>
              <a:rPr lang="en-US" sz="2959">
                <a:solidFill>
                  <a:srgbClr val="000000"/>
                </a:solidFill>
                <a:ea typeface="Assistant Regular"/>
              </a:rPr>
              <a:t>► </a:t>
            </a:r>
            <a:r>
              <a:rPr lang="en-US" sz="2959">
                <a:solidFill>
                  <a:srgbClr val="000000"/>
                </a:solidFill>
                <a:latin typeface="Assistant Regular Bold"/>
              </a:rPr>
              <a:t>Ouvrir la carte en plein écran </a:t>
            </a:r>
            <a:r>
              <a:rPr lang="en-US" sz="2959">
                <a:solidFill>
                  <a:srgbClr val="000000"/>
                </a:solidFill>
                <a:latin typeface="Assistant Regular"/>
              </a:rPr>
              <a:t>  </a:t>
            </a:r>
          </a:p>
        </p:txBody>
      </p:sp>
      <p:sp>
        <p:nvSpPr>
          <p:cNvPr id="13" name="TextBox 13"/>
          <p:cNvSpPr txBox="1"/>
          <p:nvPr/>
        </p:nvSpPr>
        <p:spPr>
          <a:xfrm>
            <a:off x="12034176" y="2380205"/>
            <a:ext cx="5504127" cy="1174153"/>
          </a:xfrm>
          <a:prstGeom prst="rect">
            <a:avLst/>
          </a:prstGeom>
        </p:spPr>
        <p:txBody>
          <a:bodyPr lIns="0" tIns="0" rIns="0" bIns="0" rtlCol="0" anchor="t">
            <a:spAutoFit/>
          </a:bodyPr>
          <a:lstStyle/>
          <a:p>
            <a:pPr algn="ctr">
              <a:lnSpc>
                <a:spcPts val="5030"/>
              </a:lnSpc>
              <a:spcBef>
                <a:spcPct val="0"/>
              </a:spcBef>
            </a:pPr>
            <a:r>
              <a:rPr lang="en-US" sz="2959">
                <a:solidFill>
                  <a:srgbClr val="000000"/>
                </a:solidFill>
                <a:latin typeface="Assistant Regular Bold"/>
              </a:rPr>
              <a:t>3 </a:t>
            </a:r>
            <a:r>
              <a:rPr lang="en-US" sz="2959">
                <a:solidFill>
                  <a:srgbClr val="000000"/>
                </a:solidFill>
                <a:ea typeface="Assistant Regular Bold"/>
              </a:rPr>
              <a:t>► Consulter les Points d’ Intérêt</a:t>
            </a:r>
            <a:r>
              <a:rPr lang="en-US" sz="2959">
                <a:solidFill>
                  <a:srgbClr val="000000"/>
                </a:solidFill>
                <a:latin typeface="Assistant Regular"/>
              </a:rPr>
              <a:t> </a:t>
            </a:r>
          </a:p>
          <a:p>
            <a:pPr algn="ctr">
              <a:lnSpc>
                <a:spcPts val="4520"/>
              </a:lnSpc>
              <a:spcBef>
                <a:spcPct val="0"/>
              </a:spcBef>
            </a:pPr>
            <a:r>
              <a:rPr lang="en-US" sz="2659">
                <a:solidFill>
                  <a:srgbClr val="000000"/>
                </a:solidFill>
                <a:latin typeface="Assistant Regular"/>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ED5AC"/>
        </a:solidFill>
        <a:effectLst/>
      </p:bgPr>
    </p:bg>
    <p:spTree>
      <p:nvGrpSpPr>
        <p:cNvPr id="1" name=""/>
        <p:cNvGrpSpPr/>
        <p:nvPr/>
      </p:nvGrpSpPr>
      <p:grpSpPr>
        <a:xfrm>
          <a:off x="0" y="0"/>
          <a:ext cx="0" cy="0"/>
          <a:chOff x="0" y="0"/>
          <a:chExt cx="0" cy="0"/>
        </a:xfrm>
      </p:grpSpPr>
      <p:sp>
        <p:nvSpPr>
          <p:cNvPr id="2" name="TextBox 2"/>
          <p:cNvSpPr txBox="1"/>
          <p:nvPr/>
        </p:nvSpPr>
        <p:spPr>
          <a:xfrm>
            <a:off x="3751665" y="1111665"/>
            <a:ext cx="11954747" cy="2939612"/>
          </a:xfrm>
          <a:prstGeom prst="rect">
            <a:avLst/>
          </a:prstGeom>
        </p:spPr>
        <p:txBody>
          <a:bodyPr lIns="0" tIns="0" rIns="0" bIns="0" rtlCol="0" anchor="t">
            <a:spAutoFit/>
          </a:bodyPr>
          <a:lstStyle/>
          <a:p>
            <a:pPr>
              <a:lnSpc>
                <a:spcPts val="5362"/>
              </a:lnSpc>
            </a:pPr>
            <a:r>
              <a:rPr lang="en-US" sz="3154" spc="-9">
                <a:solidFill>
                  <a:srgbClr val="000000"/>
                </a:solidFill>
                <a:latin typeface="Assistant Regular Bold"/>
              </a:rPr>
              <a:t>PROGRAMME DES ITINERAIRES CULTURELS DU CONSEIL DE L'EUROPE</a:t>
            </a:r>
          </a:p>
          <a:p>
            <a:pPr>
              <a:lnSpc>
                <a:spcPts val="4682"/>
              </a:lnSpc>
            </a:pPr>
            <a:endParaRPr lang="en-US" sz="3154" spc="-9">
              <a:solidFill>
                <a:srgbClr val="000000"/>
              </a:solidFill>
              <a:latin typeface="Assistant Regular Bold"/>
            </a:endParaRPr>
          </a:p>
          <a:p>
            <a:pPr>
              <a:lnSpc>
                <a:spcPts val="4520"/>
              </a:lnSpc>
            </a:pPr>
            <a:endParaRPr lang="en-US" sz="3154" spc="-9">
              <a:solidFill>
                <a:srgbClr val="000000"/>
              </a:solidFill>
              <a:latin typeface="Assistant Regular Bold"/>
            </a:endParaRPr>
          </a:p>
          <a:p>
            <a:pPr>
              <a:lnSpc>
                <a:spcPts val="4520"/>
              </a:lnSpc>
            </a:pPr>
            <a:endParaRPr lang="en-US" sz="3154" spc="-9">
              <a:solidFill>
                <a:srgbClr val="000000"/>
              </a:solidFill>
              <a:latin typeface="Assistant Regular Bold"/>
            </a:endParaRPr>
          </a:p>
          <a:p>
            <a:pPr>
              <a:lnSpc>
                <a:spcPts val="4520"/>
              </a:lnSpc>
            </a:pPr>
            <a:endParaRPr lang="en-US" sz="3154" spc="-9">
              <a:solidFill>
                <a:srgbClr val="000000"/>
              </a:solidFill>
              <a:latin typeface="Assistant Regular Bold"/>
            </a:endParaRPr>
          </a:p>
        </p:txBody>
      </p:sp>
      <p:sp>
        <p:nvSpPr>
          <p:cNvPr id="3" name="TextBox 3"/>
          <p:cNvSpPr txBox="1"/>
          <p:nvPr/>
        </p:nvSpPr>
        <p:spPr>
          <a:xfrm>
            <a:off x="1179875" y="3010587"/>
            <a:ext cx="16350235" cy="5476017"/>
          </a:xfrm>
          <a:prstGeom prst="rect">
            <a:avLst/>
          </a:prstGeom>
        </p:spPr>
        <p:txBody>
          <a:bodyPr lIns="0" tIns="0" rIns="0" bIns="0" rtlCol="0" anchor="t">
            <a:spAutoFit/>
          </a:bodyPr>
          <a:lstStyle/>
          <a:p>
            <a:pPr algn="ctr">
              <a:lnSpc>
                <a:spcPts val="4357"/>
              </a:lnSpc>
              <a:spcBef>
                <a:spcPct val="0"/>
              </a:spcBef>
            </a:pPr>
            <a:r>
              <a:rPr lang="en-US" sz="2563" spc="-51">
                <a:solidFill>
                  <a:srgbClr val="000000"/>
                </a:solidFill>
                <a:latin typeface="Assistant Regular Bold"/>
              </a:rPr>
              <a:t>Ce programme vise à démontrer que le patrimoine des différents pays  constitue un patrimoine culturel commun, en proposant des voyages dans l'espace et dans le temps, sur des thématiques partagées par plusieurs pays. Ces itinéraires répondent aux besoins en matière de tourisme culturel : ils proposent des voies de circulations différentes (pédestre, cycliste etc.) qui permettent de découvrir des lieux d’intérêt patrimonial, touristique et culturel selon la thématique choisie (dans le cas de la route transfrontalière Italie-Tunisie est le patrimoine  de l’olivier.</a:t>
            </a:r>
          </a:p>
          <a:p>
            <a:pPr algn="ctr">
              <a:lnSpc>
                <a:spcPts val="4357"/>
              </a:lnSpc>
              <a:spcBef>
                <a:spcPct val="0"/>
              </a:spcBef>
            </a:pPr>
            <a:r>
              <a:rPr lang="en-US" sz="2563" spc="-51">
                <a:solidFill>
                  <a:srgbClr val="000000"/>
                </a:solidFill>
                <a:latin typeface="Assistant Regular Bold"/>
              </a:rPr>
              <a:t>Ces itinéraires encouragent de nouvelles formes de tourisme (tourisme intelligent, durable ou responsable…) et visent aussi à mieux répartir les flux de visiteurs pour éviter la sur-fréquentation de certains sites. Ils permettent de (ré)découvrir le patrimoine matériel et immatériel, culturel et naturel sur les territoires concernés et nouer des coopérations dans de nombreux domaines allant de la culture au patrimoine, en passant par l’éducation ou le tourisme et rassemblent différentes typologies d’acteurs : professionnels (PME-TPE), institutionnels, associatifs, acteurs touristiques, économiques, etc.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0208" y="499174"/>
            <a:ext cx="1975787" cy="1975787"/>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779892" y="637463"/>
            <a:ext cx="1750218" cy="183749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104" r="1104" b="14927"/>
          <a:stretch>
            <a:fillRect/>
          </a:stretch>
        </p:blipFill>
        <p:spPr>
          <a:xfrm>
            <a:off x="10972800" y="1810031"/>
            <a:ext cx="6858000" cy="778326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737049" y="968341"/>
            <a:ext cx="8093751" cy="6960626"/>
          </a:xfrm>
          <a:prstGeom prst="rect">
            <a:avLst/>
          </a:prstGeom>
        </p:spPr>
      </p:pic>
      <p:sp>
        <p:nvSpPr>
          <p:cNvPr id="5" name="TextBox 5"/>
          <p:cNvSpPr txBox="1"/>
          <p:nvPr/>
        </p:nvSpPr>
        <p:spPr>
          <a:xfrm>
            <a:off x="762000" y="314295"/>
            <a:ext cx="16497300" cy="1025922"/>
          </a:xfrm>
          <a:prstGeom prst="rect">
            <a:avLst/>
          </a:prstGeom>
        </p:spPr>
        <p:txBody>
          <a:bodyPr wrap="square" lIns="0" tIns="0" rIns="0" bIns="0" rtlCol="0" anchor="t">
            <a:spAutoFit/>
          </a:bodyPr>
          <a:lstStyle/>
          <a:p>
            <a:pPr algn="ctr">
              <a:lnSpc>
                <a:spcPts val="3919"/>
              </a:lnSpc>
              <a:spcBef>
                <a:spcPct val="0"/>
              </a:spcBef>
            </a:pPr>
            <a:r>
              <a:rPr lang="en-US" sz="2799" dirty="0">
                <a:solidFill>
                  <a:srgbClr val="000000"/>
                </a:solidFill>
                <a:latin typeface="Arimo Bold"/>
              </a:rPr>
              <a:t> </a:t>
            </a:r>
          </a:p>
          <a:p>
            <a:pPr algn="ctr">
              <a:lnSpc>
                <a:spcPts val="4059"/>
              </a:lnSpc>
              <a:spcBef>
                <a:spcPct val="0"/>
              </a:spcBef>
            </a:pPr>
            <a:r>
              <a:rPr lang="fr-FR" sz="4000" b="1" dirty="0"/>
              <a:t>Sur la </a:t>
            </a:r>
            <a:r>
              <a:rPr lang="fr-FR" sz="4400" b="1" dirty="0"/>
              <a:t>route</a:t>
            </a:r>
            <a:r>
              <a:rPr lang="fr-FR" sz="4000" b="1" dirty="0"/>
              <a:t> de l’olivier : un voyage sensoriel de la</a:t>
            </a:r>
            <a:r>
              <a:rPr lang="en-US" sz="4000" dirty="0"/>
              <a:t> </a:t>
            </a:r>
            <a:r>
              <a:rPr lang="fr-FR" sz="4000" b="1" dirty="0"/>
              <a:t>Sicile à la Tunisie</a:t>
            </a:r>
            <a:endParaRPr lang="en-US" sz="4000" dirty="0">
              <a:solidFill>
                <a:srgbClr val="4D5C40"/>
              </a:solidFill>
              <a:latin typeface="Arimo"/>
            </a:endParaRPr>
          </a:p>
        </p:txBody>
      </p:sp>
      <p:sp>
        <p:nvSpPr>
          <p:cNvPr id="6" name="TextBox 6"/>
          <p:cNvSpPr txBox="1"/>
          <p:nvPr/>
        </p:nvSpPr>
        <p:spPr>
          <a:xfrm>
            <a:off x="13306339" y="1915187"/>
            <a:ext cx="4749597" cy="1461939"/>
          </a:xfrm>
          <a:prstGeom prst="rect">
            <a:avLst/>
          </a:prstGeom>
        </p:spPr>
        <p:txBody>
          <a:bodyPr wrap="square" lIns="0" tIns="0" rIns="0" bIns="0" rtlCol="0" anchor="t">
            <a:spAutoFit/>
          </a:bodyPr>
          <a:lstStyle/>
          <a:p>
            <a:pPr algn="ctr">
              <a:lnSpc>
                <a:spcPts val="4199"/>
              </a:lnSpc>
              <a:spcBef>
                <a:spcPct val="0"/>
              </a:spcBef>
            </a:pPr>
            <a:r>
              <a:rPr lang="en-US" sz="2999" spc="299" dirty="0">
                <a:solidFill>
                  <a:srgbClr val="000000"/>
                </a:solidFill>
                <a:latin typeface="Arimo Bold"/>
              </a:rPr>
              <a:t>ITALIE (SICILE) </a:t>
            </a:r>
          </a:p>
          <a:p>
            <a:pPr algn="ctr">
              <a:lnSpc>
                <a:spcPts val="3639"/>
              </a:lnSpc>
              <a:spcBef>
                <a:spcPct val="0"/>
              </a:spcBef>
            </a:pPr>
            <a:r>
              <a:rPr lang="en-US" sz="2599" spc="-179" dirty="0" smtClean="0">
                <a:solidFill>
                  <a:srgbClr val="000000"/>
                </a:solidFill>
                <a:latin typeface="Arimo Bold"/>
              </a:rPr>
              <a:t>  DISTRICT D’ELORO (SR) </a:t>
            </a:r>
          </a:p>
          <a:p>
            <a:pPr algn="ctr">
              <a:lnSpc>
                <a:spcPts val="3639"/>
              </a:lnSpc>
              <a:spcBef>
                <a:spcPct val="0"/>
              </a:spcBef>
            </a:pPr>
            <a:r>
              <a:rPr lang="en-US" sz="2599" spc="-179" dirty="0" smtClean="0">
                <a:solidFill>
                  <a:srgbClr val="000000"/>
                </a:solidFill>
                <a:latin typeface="Arimo Bold"/>
              </a:rPr>
              <a:t>  CHIARAMONTE GULFI (RG</a:t>
            </a:r>
            <a:r>
              <a:rPr lang="en-US" sz="2599" spc="-179" dirty="0" smtClean="0">
                <a:solidFill>
                  <a:srgbClr val="000000"/>
                </a:solidFill>
                <a:latin typeface="Arimo"/>
              </a:rPr>
              <a:t>)</a:t>
            </a:r>
            <a:endParaRPr lang="en-US" sz="2599" spc="-179" dirty="0">
              <a:solidFill>
                <a:srgbClr val="000000"/>
              </a:solidFill>
              <a:latin typeface="Arimo"/>
            </a:endParaRPr>
          </a:p>
        </p:txBody>
      </p:sp>
      <p:sp>
        <p:nvSpPr>
          <p:cNvPr id="7" name="TextBox 7"/>
          <p:cNvSpPr txBox="1"/>
          <p:nvPr/>
        </p:nvSpPr>
        <p:spPr>
          <a:xfrm>
            <a:off x="10810912" y="4393977"/>
            <a:ext cx="2788019" cy="1433831"/>
          </a:xfrm>
          <a:prstGeom prst="rect">
            <a:avLst/>
          </a:prstGeom>
        </p:spPr>
        <p:txBody>
          <a:bodyPr lIns="0" tIns="0" rIns="0" bIns="0" rtlCol="0" anchor="t">
            <a:spAutoFit/>
          </a:bodyPr>
          <a:lstStyle/>
          <a:p>
            <a:pPr algn="ctr">
              <a:lnSpc>
                <a:spcPts val="4199"/>
              </a:lnSpc>
              <a:spcBef>
                <a:spcPct val="0"/>
              </a:spcBef>
            </a:pPr>
            <a:r>
              <a:rPr lang="en-US" sz="2999" spc="299" dirty="0">
                <a:solidFill>
                  <a:srgbClr val="000000"/>
                </a:solidFill>
                <a:latin typeface="Arimo Bold"/>
              </a:rPr>
              <a:t>TUNISIE</a:t>
            </a:r>
          </a:p>
          <a:p>
            <a:pPr algn="ctr">
              <a:lnSpc>
                <a:spcPts val="3639"/>
              </a:lnSpc>
              <a:spcBef>
                <a:spcPct val="0"/>
              </a:spcBef>
            </a:pPr>
            <a:r>
              <a:rPr lang="en-US" sz="2599" spc="-150" dirty="0">
                <a:solidFill>
                  <a:srgbClr val="000000"/>
                </a:solidFill>
                <a:latin typeface="Arimo Bold"/>
              </a:rPr>
              <a:t> </a:t>
            </a:r>
            <a:r>
              <a:rPr lang="en-US" sz="2599" spc="-150" dirty="0" smtClean="0">
                <a:solidFill>
                  <a:srgbClr val="000000"/>
                </a:solidFill>
                <a:latin typeface="Arimo Bold"/>
              </a:rPr>
              <a:t>CAP BON</a:t>
            </a:r>
          </a:p>
          <a:p>
            <a:pPr algn="ctr">
              <a:lnSpc>
                <a:spcPts val="3639"/>
              </a:lnSpc>
              <a:spcBef>
                <a:spcPct val="0"/>
              </a:spcBef>
            </a:pPr>
            <a:r>
              <a:rPr lang="en-US" sz="2599" spc="-150" dirty="0" smtClean="0">
                <a:solidFill>
                  <a:srgbClr val="000000"/>
                </a:solidFill>
                <a:latin typeface="Arimo Bold"/>
              </a:rPr>
              <a:t> SOUSSE</a:t>
            </a:r>
            <a:endParaRPr lang="en-US" sz="2599" spc="-150" dirty="0">
              <a:solidFill>
                <a:srgbClr val="000000"/>
              </a:solidFill>
              <a:latin typeface="Arimo Bold"/>
            </a:endParaRPr>
          </a:p>
        </p:txBody>
      </p:sp>
      <p:sp>
        <p:nvSpPr>
          <p:cNvPr id="9" name="TextBox 9"/>
          <p:cNvSpPr txBox="1"/>
          <p:nvPr/>
        </p:nvSpPr>
        <p:spPr>
          <a:xfrm>
            <a:off x="1565190" y="2400300"/>
            <a:ext cx="8458200" cy="6092181"/>
          </a:xfrm>
          <a:prstGeom prst="rect">
            <a:avLst/>
          </a:prstGeom>
        </p:spPr>
        <p:txBody>
          <a:bodyPr wrap="square" lIns="0" tIns="0" rIns="0" bIns="0" rtlCol="0" anchor="t">
            <a:spAutoFit/>
          </a:bodyPr>
          <a:lstStyle/>
          <a:p>
            <a:pPr algn="ctr">
              <a:spcBef>
                <a:spcPct val="0"/>
              </a:spcBef>
            </a:pPr>
            <a:r>
              <a:rPr lang="fr-FR" sz="2599" spc="259" dirty="0" smtClean="0">
                <a:solidFill>
                  <a:srgbClr val="000000"/>
                </a:solidFill>
                <a:latin typeface="Arimo Bold" panose="020B0604020202020204" charset="0"/>
                <a:ea typeface="Arimo Bold" panose="020B0604020202020204" charset="0"/>
                <a:cs typeface="Arimo Bold" panose="020B0604020202020204" charset="0"/>
              </a:rPr>
              <a:t>La proposition de l'Itinéraire est en constante évolution, les p</a:t>
            </a:r>
            <a:r>
              <a:rPr lang="fr-FR" sz="2599" b="1" spc="259" dirty="0" smtClean="0">
                <a:solidFill>
                  <a:srgbClr val="000000"/>
                </a:solidFill>
                <a:latin typeface="Arimo Bold" panose="020B0604020202020204" charset="0"/>
                <a:ea typeface="Arimo Bold" panose="020B0604020202020204" charset="0"/>
                <a:cs typeface="Arimo Bold" panose="020B0604020202020204" charset="0"/>
              </a:rPr>
              <a:t>r</a:t>
            </a:r>
            <a:r>
              <a:rPr lang="fr-FR" sz="2599" spc="259" dirty="0" smtClean="0">
                <a:solidFill>
                  <a:srgbClr val="000000"/>
                </a:solidFill>
                <a:latin typeface="Arimo Bold" panose="020B0604020202020204" charset="0"/>
                <a:ea typeface="Arimo Bold" panose="020B0604020202020204" charset="0"/>
                <a:cs typeface="Arimo Bold" panose="020B0604020202020204" charset="0"/>
              </a:rPr>
              <a:t>incipaux axes de son action étant la valorisation du patrimoine culturel matériel et immatériel de l'olivier, le renforcement de la culture alimentaire et gastronomique, la promotion et la préservation des lieux et des paysages de l'olivier, un sujet inépuisable, riche en contenu et avec une valeur culturelle donnée pour les 2 pays / régions. </a:t>
            </a:r>
          </a:p>
          <a:p>
            <a:pPr algn="ctr">
              <a:spcBef>
                <a:spcPct val="0"/>
              </a:spcBef>
            </a:pPr>
            <a:r>
              <a:rPr lang="fr-FR" sz="2599" spc="259" dirty="0">
                <a:solidFill>
                  <a:srgbClr val="000000"/>
                </a:solidFill>
                <a:latin typeface="Arimo Bold" panose="020B0604020202020204" charset="0"/>
                <a:ea typeface="Arimo Bold" panose="020B0604020202020204" charset="0"/>
                <a:cs typeface="Arimo Bold" panose="020B0604020202020204" charset="0"/>
              </a:rPr>
              <a:t>8</a:t>
            </a:r>
            <a:r>
              <a:rPr lang="fr-FR" sz="2599" spc="259" dirty="0" smtClean="0">
                <a:solidFill>
                  <a:srgbClr val="000000"/>
                </a:solidFill>
                <a:latin typeface="Arimo Bold" panose="020B0604020202020204" charset="0"/>
                <a:ea typeface="Arimo Bold" panose="020B0604020202020204" charset="0"/>
                <a:cs typeface="Arimo Bold" panose="020B0604020202020204" charset="0"/>
              </a:rPr>
              <a:t> nouveaux points </a:t>
            </a:r>
            <a:r>
              <a:rPr lang="fr-FR" sz="2400" spc="259" dirty="0" smtClean="0">
                <a:solidFill>
                  <a:srgbClr val="000000"/>
                </a:solidFill>
                <a:latin typeface="Arimo Bold" panose="020B0604020202020204" charset="0"/>
                <a:ea typeface="Arimo Bold" panose="020B0604020202020204" charset="0"/>
                <a:cs typeface="Arimo Bold" panose="020B0604020202020204" charset="0"/>
              </a:rPr>
              <a:t>d'</a:t>
            </a:r>
            <a:r>
              <a:rPr lang="fr-FR" sz="2400" b="1" dirty="0">
                <a:latin typeface="Arimo Bold" panose="020B0604020202020204" charset="0"/>
                <a:ea typeface="Arimo Bold" panose="020B0604020202020204" charset="0"/>
                <a:cs typeface="Arimo Bold" panose="020B0604020202020204" charset="0"/>
              </a:rPr>
              <a:t>I</a:t>
            </a:r>
            <a:r>
              <a:rPr lang="fr-FR" sz="2600" b="1" dirty="0">
                <a:latin typeface="Arimo Bold" panose="020B0604020202020204" charset="0"/>
                <a:ea typeface="Arimo Bold" panose="020B0604020202020204" charset="0"/>
                <a:cs typeface="Arimo Bold" panose="020B0604020202020204" charset="0"/>
              </a:rPr>
              <a:t>ntérêt</a:t>
            </a:r>
            <a:r>
              <a:rPr lang="fr-FR" sz="2400" b="1" dirty="0">
                <a:latin typeface="Arimo Bold" panose="020B0604020202020204" charset="0"/>
                <a:ea typeface="Arimo Bold" panose="020B0604020202020204" charset="0"/>
                <a:cs typeface="Arimo Bold" panose="020B0604020202020204" charset="0"/>
              </a:rPr>
              <a:t> </a:t>
            </a:r>
            <a:endParaRPr lang="el-GR" sz="2400" dirty="0">
              <a:latin typeface="Arimo Bold" panose="020B0604020202020204" charset="0"/>
              <a:ea typeface="Arimo Bold" panose="020B0604020202020204" charset="0"/>
              <a:cs typeface="Arimo Bold" panose="020B0604020202020204" charset="0"/>
            </a:endParaRPr>
          </a:p>
          <a:p>
            <a:pPr algn="ctr">
              <a:spcBef>
                <a:spcPct val="0"/>
              </a:spcBef>
            </a:pPr>
            <a:r>
              <a:rPr lang="fr-FR" sz="2599" spc="259" dirty="0" smtClean="0">
                <a:solidFill>
                  <a:srgbClr val="000000"/>
                </a:solidFill>
                <a:latin typeface="Arimo Bold" panose="020B0604020202020204" charset="0"/>
                <a:ea typeface="Arimo Bold" panose="020B0604020202020204" charset="0"/>
                <a:cs typeface="Arimo Bold" panose="020B0604020202020204" charset="0"/>
              </a:rPr>
              <a:t>en Sicile sont en procédure de labélisation, le chemin est grand ouvert  pour</a:t>
            </a:r>
          </a:p>
          <a:p>
            <a:pPr algn="ctr">
              <a:spcBef>
                <a:spcPct val="0"/>
              </a:spcBef>
            </a:pPr>
            <a:r>
              <a:rPr lang="fr-FR" sz="2599" spc="259" dirty="0" smtClean="0">
                <a:solidFill>
                  <a:srgbClr val="000000"/>
                </a:solidFill>
                <a:latin typeface="Arimo Bold" panose="020B0604020202020204" charset="0"/>
                <a:ea typeface="Arimo Bold" panose="020B0604020202020204" charset="0"/>
                <a:cs typeface="Arimo Bold" panose="020B0604020202020204" charset="0"/>
              </a:rPr>
              <a:t> </a:t>
            </a:r>
          </a:p>
          <a:p>
            <a:pPr algn="ctr">
              <a:spcBef>
                <a:spcPct val="0"/>
              </a:spcBef>
            </a:pPr>
            <a:r>
              <a:rPr lang="fr-FR" sz="3200" b="1" dirty="0" smtClean="0">
                <a:solidFill>
                  <a:schemeClr val="accent6">
                    <a:lumMod val="50000"/>
                  </a:schemeClr>
                </a:solidFill>
                <a:latin typeface="Arimo Bold" panose="020B0604020202020204" charset="0"/>
                <a:ea typeface="Arimo Bold" panose="020B0604020202020204" charset="0"/>
                <a:cs typeface="Arimo Bold" panose="020B0604020202020204" charset="0"/>
              </a:rPr>
              <a:t>ce </a:t>
            </a:r>
            <a:r>
              <a:rPr lang="fr-FR" sz="3200" b="1" dirty="0">
                <a:solidFill>
                  <a:schemeClr val="accent6">
                    <a:lumMod val="50000"/>
                  </a:schemeClr>
                </a:solidFill>
                <a:latin typeface="Arimo Bold" panose="020B0604020202020204" charset="0"/>
                <a:ea typeface="Arimo Bold" panose="020B0604020202020204" charset="0"/>
                <a:cs typeface="Arimo Bold" panose="020B0604020202020204" charset="0"/>
              </a:rPr>
              <a:t>voyage sensoriel de la</a:t>
            </a:r>
            <a:r>
              <a:rPr lang="en-US" sz="3200" dirty="0">
                <a:solidFill>
                  <a:schemeClr val="accent6">
                    <a:lumMod val="50000"/>
                  </a:schemeClr>
                </a:solidFill>
                <a:latin typeface="Arimo Bold" panose="020B0604020202020204" charset="0"/>
                <a:ea typeface="Arimo Bold" panose="020B0604020202020204" charset="0"/>
                <a:cs typeface="Arimo Bold" panose="020B0604020202020204" charset="0"/>
              </a:rPr>
              <a:t> </a:t>
            </a:r>
            <a:r>
              <a:rPr lang="fr-FR" sz="3200" b="1" dirty="0">
                <a:solidFill>
                  <a:schemeClr val="accent6">
                    <a:lumMod val="50000"/>
                  </a:schemeClr>
                </a:solidFill>
                <a:latin typeface="Arimo Bold" panose="020B0604020202020204" charset="0"/>
                <a:ea typeface="Arimo Bold" panose="020B0604020202020204" charset="0"/>
                <a:cs typeface="Arimo Bold" panose="020B0604020202020204" charset="0"/>
              </a:rPr>
              <a:t>Sicile à la Tunisie</a:t>
            </a:r>
            <a:endParaRPr lang="en-US" sz="3200" dirty="0">
              <a:solidFill>
                <a:schemeClr val="accent6">
                  <a:lumMod val="50000"/>
                </a:schemeClr>
              </a:solidFill>
              <a:latin typeface="Arimo Bold" panose="020B0604020202020204" charset="0"/>
              <a:ea typeface="Arimo Bold" panose="020B0604020202020204" charset="0"/>
              <a:cs typeface="Arimo Bold" panose="020B0604020202020204" charset="0"/>
            </a:endParaRPr>
          </a:p>
        </p:txBody>
      </p:sp>
      <p:sp>
        <p:nvSpPr>
          <p:cNvPr id="10" name="TextBox 10"/>
          <p:cNvSpPr txBox="1"/>
          <p:nvPr/>
        </p:nvSpPr>
        <p:spPr>
          <a:xfrm>
            <a:off x="23070" y="8936245"/>
            <a:ext cx="11434119" cy="577081"/>
          </a:xfrm>
          <a:prstGeom prst="rect">
            <a:avLst/>
          </a:prstGeom>
        </p:spPr>
        <p:txBody>
          <a:bodyPr wrap="square" lIns="0" tIns="0" rIns="0" bIns="0" rtlCol="0" anchor="t">
            <a:spAutoFit/>
          </a:bodyPr>
          <a:lstStyle/>
          <a:p>
            <a:pPr algn="ctr">
              <a:lnSpc>
                <a:spcPts val="4520"/>
              </a:lnSpc>
              <a:spcBef>
                <a:spcPct val="0"/>
              </a:spcBef>
            </a:pPr>
            <a:r>
              <a:rPr lang="en-US" sz="2659" spc="1606" dirty="0" smtClean="0">
                <a:solidFill>
                  <a:srgbClr val="000000"/>
                </a:solidFill>
                <a:latin typeface="Assistant Regular Bold"/>
              </a:rPr>
              <a:t>PROJET CLUSTER </a:t>
            </a:r>
            <a:r>
              <a:rPr lang="en-US" sz="2659" spc="1606" dirty="0">
                <a:solidFill>
                  <a:srgbClr val="000000"/>
                </a:solidFill>
                <a:latin typeface="Assistant Regular Bold"/>
              </a:rPr>
              <a:t>SERVAGRI</a:t>
            </a:r>
          </a:p>
        </p:txBody>
      </p:sp>
    </p:spTree>
    <p:extLst>
      <p:ext uri="{BB962C8B-B14F-4D97-AF65-F5344CB8AC3E}">
        <p14:creationId xmlns:p14="http://schemas.microsoft.com/office/powerpoint/2010/main" val="547834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2"/>
          <p:cNvSpPr txBox="1"/>
          <p:nvPr/>
        </p:nvSpPr>
        <p:spPr>
          <a:xfrm>
            <a:off x="1028700" y="1076106"/>
            <a:ext cx="16230600" cy="9466694"/>
          </a:xfrm>
          <a:prstGeom prst="rect">
            <a:avLst/>
          </a:prstGeom>
        </p:spPr>
        <p:txBody>
          <a:bodyPr lIns="0" tIns="0" rIns="0" bIns="0" rtlCol="0" anchor="t">
            <a:spAutoFit/>
          </a:bodyPr>
          <a:lstStyle/>
          <a:p>
            <a:pPr algn="ctr">
              <a:lnSpc>
                <a:spcPts val="2975"/>
              </a:lnSpc>
            </a:pPr>
            <a:r>
              <a:rPr lang="en-US" sz="2399" dirty="0">
                <a:solidFill>
                  <a:srgbClr val="000000"/>
                </a:solidFill>
                <a:latin typeface="Arimo"/>
              </a:rPr>
              <a:t>PROGRAMME IEV CT « </a:t>
            </a:r>
            <a:r>
              <a:rPr lang="en-US" sz="2399" dirty="0" err="1">
                <a:solidFill>
                  <a:srgbClr val="000000"/>
                </a:solidFill>
                <a:latin typeface="Arimo"/>
              </a:rPr>
              <a:t>Italie-Tunisie</a:t>
            </a:r>
            <a:r>
              <a:rPr lang="en-US" sz="2399" dirty="0">
                <a:solidFill>
                  <a:srgbClr val="000000"/>
                </a:solidFill>
                <a:latin typeface="Arimo"/>
              </a:rPr>
              <a:t> » 2014-2020     PROJET « CLUSTER SERVAGRI »</a:t>
            </a:r>
          </a:p>
          <a:p>
            <a:pPr algn="ctr">
              <a:lnSpc>
                <a:spcPts val="2975"/>
              </a:lnSpc>
            </a:pPr>
            <a:endParaRPr lang="fr-FR" sz="2399" dirty="0" smtClean="0">
              <a:solidFill>
                <a:srgbClr val="000000"/>
              </a:solidFill>
              <a:latin typeface="Arimo Bold"/>
            </a:endParaRPr>
          </a:p>
          <a:p>
            <a:pPr algn="ctr">
              <a:lnSpc>
                <a:spcPts val="2975"/>
              </a:lnSpc>
            </a:pPr>
            <a:r>
              <a:rPr lang="fr-FR" sz="2399" dirty="0" smtClean="0">
                <a:solidFill>
                  <a:srgbClr val="000000"/>
                </a:solidFill>
                <a:latin typeface="Arimo Bold"/>
              </a:rPr>
              <a:t>3ème </a:t>
            </a:r>
            <a:r>
              <a:rPr lang="fr-FR" sz="2399" dirty="0">
                <a:solidFill>
                  <a:srgbClr val="000000"/>
                </a:solidFill>
                <a:latin typeface="Arimo Bold"/>
              </a:rPr>
              <a:t>Conférence </a:t>
            </a:r>
            <a:r>
              <a:rPr lang="fr-FR" sz="2399" dirty="0" smtClean="0">
                <a:solidFill>
                  <a:srgbClr val="000000"/>
                </a:solidFill>
                <a:latin typeface="Arimo Bold"/>
              </a:rPr>
              <a:t>Euro-Méditerranéenne</a:t>
            </a:r>
          </a:p>
          <a:p>
            <a:pPr algn="ctr"/>
            <a:r>
              <a:rPr lang="fr-FR" sz="2400" b="1" dirty="0"/>
              <a:t>« VALORISATION DES RÉSULTATS </a:t>
            </a:r>
            <a:r>
              <a:rPr lang="fr-FR" sz="2400" b="1" dirty="0" smtClean="0"/>
              <a:t>:</a:t>
            </a:r>
            <a:r>
              <a:rPr lang="en-US" sz="2400" dirty="0"/>
              <a:t> </a:t>
            </a:r>
            <a:r>
              <a:rPr lang="fr-FR" sz="2400" b="1" dirty="0" smtClean="0"/>
              <a:t>METTRE </a:t>
            </a:r>
            <a:r>
              <a:rPr lang="fr-FR" sz="2400" b="1" dirty="0"/>
              <a:t>EN LUMIÈRE LES AVANCÉES DU PROJET CLUSTER SERVAGRI </a:t>
            </a:r>
            <a:r>
              <a:rPr lang="fr-FR" sz="2400" b="1" dirty="0" smtClean="0"/>
              <a:t>»</a:t>
            </a:r>
          </a:p>
          <a:p>
            <a:pPr algn="ctr"/>
            <a:r>
              <a:rPr lang="fr-FR" sz="2400" b="1" dirty="0" smtClean="0"/>
              <a:t>Événement </a:t>
            </a:r>
            <a:r>
              <a:rPr lang="fr-FR" sz="2400" b="1" dirty="0"/>
              <a:t>de capitalisation - 25 novembre 2023</a:t>
            </a:r>
            <a:endParaRPr lang="el-GR" sz="2400" dirty="0"/>
          </a:p>
          <a:p>
            <a:pPr algn="ctr">
              <a:lnSpc>
                <a:spcPts val="2975"/>
              </a:lnSpc>
            </a:pPr>
            <a:r>
              <a:rPr lang="fr-FR" sz="1600" dirty="0" smtClean="0"/>
              <a:t>Auditorium </a:t>
            </a:r>
            <a:r>
              <a:rPr lang="fr-FR" sz="1600" dirty="0"/>
              <a:t>de l’Institut National Agronomique de </a:t>
            </a:r>
            <a:r>
              <a:rPr lang="fr-FR" sz="1600" dirty="0" smtClean="0"/>
              <a:t>Tunisie</a:t>
            </a:r>
            <a:r>
              <a:rPr lang="en-US" sz="1600" dirty="0"/>
              <a:t> </a:t>
            </a:r>
            <a:r>
              <a:rPr lang="fr-FR" sz="1600" dirty="0" smtClean="0"/>
              <a:t>Laboratoire </a:t>
            </a:r>
            <a:r>
              <a:rPr lang="fr-FR" sz="1600" dirty="0"/>
              <a:t>des Sciences Horticoles / </a:t>
            </a:r>
            <a:r>
              <a:rPr lang="fr-FR" sz="1600" dirty="0" smtClean="0"/>
              <a:t>INAT</a:t>
            </a:r>
            <a:r>
              <a:rPr lang="en-US" sz="1600" dirty="0" smtClean="0">
                <a:solidFill>
                  <a:srgbClr val="000000"/>
                </a:solidFill>
                <a:latin typeface="Arimo Bold"/>
              </a:rPr>
              <a:t> </a:t>
            </a:r>
            <a:r>
              <a:rPr lang="en-US" sz="1600" dirty="0" smtClean="0">
                <a:solidFill>
                  <a:srgbClr val="000000"/>
                </a:solidFill>
                <a:latin typeface="Arimo Bold"/>
              </a:rPr>
              <a:t>- </a:t>
            </a:r>
            <a:r>
              <a:rPr lang="en-US" sz="1600" b="1" dirty="0" smtClean="0">
                <a:solidFill>
                  <a:srgbClr val="000000"/>
                </a:solidFill>
                <a:latin typeface="Arimo Bold"/>
              </a:rPr>
              <a:t>Tunis</a:t>
            </a:r>
            <a:endParaRPr lang="en-US" sz="1600" b="1" dirty="0">
              <a:solidFill>
                <a:srgbClr val="000000"/>
              </a:solidFill>
              <a:latin typeface="Arimo Bold"/>
            </a:endParaRPr>
          </a:p>
          <a:p>
            <a:pPr algn="ctr"/>
            <a:endParaRPr lang="fr-FR" sz="3600" b="1" dirty="0" smtClean="0"/>
          </a:p>
          <a:p>
            <a:pPr algn="ctr"/>
            <a:endParaRPr lang="fr-FR" sz="3600" b="1" dirty="0" smtClean="0"/>
          </a:p>
          <a:p>
            <a:pPr algn="ctr"/>
            <a:r>
              <a:rPr lang="fr-FR" sz="3600" b="1" dirty="0" smtClean="0"/>
              <a:t>« </a:t>
            </a:r>
            <a:r>
              <a:rPr lang="fr-FR" sz="3600" b="1" dirty="0"/>
              <a:t>Sur la route de l’olivier : un voyage sensoriel de </a:t>
            </a:r>
            <a:r>
              <a:rPr lang="fr-FR" sz="3600" b="1" dirty="0" smtClean="0"/>
              <a:t>la</a:t>
            </a:r>
            <a:r>
              <a:rPr lang="en-US" sz="3600" dirty="0"/>
              <a:t> </a:t>
            </a:r>
            <a:r>
              <a:rPr lang="fr-FR" sz="3600" b="1" dirty="0" smtClean="0"/>
              <a:t>Sicile </a:t>
            </a:r>
            <a:r>
              <a:rPr lang="fr-FR" sz="3600" b="1" dirty="0"/>
              <a:t>à la Tunisie »</a:t>
            </a:r>
            <a:endParaRPr lang="el-GR" sz="3600" dirty="0"/>
          </a:p>
          <a:p>
            <a:pPr algn="ctr">
              <a:lnSpc>
                <a:spcPts val="3640"/>
              </a:lnSpc>
            </a:pPr>
            <a:endParaRPr lang="en-US" sz="2600" dirty="0" smtClean="0">
              <a:solidFill>
                <a:srgbClr val="000000"/>
              </a:solidFill>
              <a:latin typeface="Arimo Bold"/>
            </a:endParaRPr>
          </a:p>
          <a:p>
            <a:pPr algn="ctr">
              <a:lnSpc>
                <a:spcPts val="3640"/>
              </a:lnSpc>
            </a:pPr>
            <a:r>
              <a:rPr lang="en-US" sz="2600" dirty="0" smtClean="0">
                <a:solidFill>
                  <a:srgbClr val="000000"/>
                </a:solidFill>
                <a:latin typeface="Arimo Bold"/>
              </a:rPr>
              <a:t>Marinella </a:t>
            </a:r>
            <a:r>
              <a:rPr lang="en-US" sz="2600" dirty="0" err="1">
                <a:solidFill>
                  <a:srgbClr val="000000"/>
                </a:solidFill>
                <a:latin typeface="Arimo Bold"/>
              </a:rPr>
              <a:t>Katsilieri</a:t>
            </a:r>
            <a:endParaRPr lang="en-US" sz="2600" dirty="0">
              <a:solidFill>
                <a:srgbClr val="000000"/>
              </a:solidFill>
              <a:latin typeface="Arimo Bold"/>
            </a:endParaRPr>
          </a:p>
          <a:p>
            <a:pPr algn="ctr">
              <a:lnSpc>
                <a:spcPts val="3640"/>
              </a:lnSpc>
            </a:pPr>
            <a:r>
              <a:rPr lang="en-US" sz="2600" dirty="0" err="1">
                <a:solidFill>
                  <a:srgbClr val="000000"/>
                </a:solidFill>
                <a:latin typeface="Arimo Bold"/>
              </a:rPr>
              <a:t>Fondation</a:t>
            </a:r>
            <a:r>
              <a:rPr lang="en-US" sz="2600" dirty="0">
                <a:solidFill>
                  <a:srgbClr val="000000"/>
                </a:solidFill>
                <a:latin typeface="Arimo Bold"/>
              </a:rPr>
              <a:t> </a:t>
            </a:r>
            <a:r>
              <a:rPr lang="en-US" sz="2600" dirty="0" err="1">
                <a:solidFill>
                  <a:srgbClr val="000000"/>
                </a:solidFill>
                <a:latin typeface="Arimo Bold"/>
              </a:rPr>
              <a:t>OTRoutes</a:t>
            </a:r>
            <a:r>
              <a:rPr lang="en-US" sz="2600" dirty="0">
                <a:solidFill>
                  <a:srgbClr val="000000"/>
                </a:solidFill>
                <a:latin typeface="Arimo Bold"/>
              </a:rPr>
              <a:t> - Routes de </a:t>
            </a:r>
            <a:r>
              <a:rPr lang="en-US" sz="2600" dirty="0" err="1">
                <a:solidFill>
                  <a:srgbClr val="000000"/>
                </a:solidFill>
                <a:latin typeface="Arimo Bold"/>
              </a:rPr>
              <a:t>l'Olivier</a:t>
            </a:r>
            <a:endParaRPr lang="en-US" sz="2600" dirty="0">
              <a:solidFill>
                <a:srgbClr val="000000"/>
              </a:solidFill>
              <a:latin typeface="Arimo Bold"/>
            </a:endParaRPr>
          </a:p>
          <a:p>
            <a:pPr algn="ctr">
              <a:lnSpc>
                <a:spcPts val="3640"/>
              </a:lnSpc>
            </a:pPr>
            <a:endParaRPr lang="en-US" sz="2600" dirty="0">
              <a:solidFill>
                <a:srgbClr val="000000"/>
              </a:solidFill>
              <a:latin typeface="Arimo Bold"/>
            </a:endParaRPr>
          </a:p>
          <a:p>
            <a:pPr algn="ctr">
              <a:lnSpc>
                <a:spcPts val="4619"/>
              </a:lnSpc>
            </a:pPr>
            <a:endParaRPr lang="en-US" sz="2600" dirty="0">
              <a:solidFill>
                <a:srgbClr val="000000"/>
              </a:solidFill>
              <a:latin typeface="Arimo Bold"/>
            </a:endParaRPr>
          </a:p>
          <a:p>
            <a:pPr algn="ctr">
              <a:lnSpc>
                <a:spcPts val="4619"/>
              </a:lnSpc>
            </a:pPr>
            <a:r>
              <a:rPr lang="en-US" sz="3299" dirty="0">
                <a:solidFill>
                  <a:srgbClr val="4D5C40"/>
                </a:solidFill>
                <a:latin typeface="Arimo Bold"/>
              </a:rPr>
              <a:t> </a:t>
            </a:r>
          </a:p>
          <a:p>
            <a:pPr algn="ctr">
              <a:lnSpc>
                <a:spcPts val="3919"/>
              </a:lnSpc>
            </a:pPr>
            <a:endParaRPr lang="en-US" sz="3299" dirty="0">
              <a:solidFill>
                <a:srgbClr val="4D5C40"/>
              </a:solidFill>
              <a:latin typeface="Arimo Bold"/>
            </a:endParaRPr>
          </a:p>
          <a:p>
            <a:pPr algn="ctr">
              <a:lnSpc>
                <a:spcPts val="3919"/>
              </a:lnSpc>
            </a:pPr>
            <a:endParaRPr lang="en-US" sz="3299" dirty="0">
              <a:solidFill>
                <a:srgbClr val="4D5C40"/>
              </a:solidFill>
              <a:latin typeface="Arimo Bold"/>
            </a:endParaRPr>
          </a:p>
          <a:p>
            <a:pPr algn="ctr">
              <a:lnSpc>
                <a:spcPts val="3919"/>
              </a:lnSpc>
            </a:pPr>
            <a:endParaRPr lang="en-US" sz="3299" dirty="0">
              <a:solidFill>
                <a:srgbClr val="4D5C40"/>
              </a:solidFill>
              <a:latin typeface="Arimo Bold"/>
            </a:endParaRPr>
          </a:p>
          <a:p>
            <a:pPr algn="ctr">
              <a:lnSpc>
                <a:spcPts val="3919"/>
              </a:lnSpc>
            </a:pPr>
            <a:endParaRPr lang="en-US" sz="3299" dirty="0">
              <a:solidFill>
                <a:srgbClr val="4D5C40"/>
              </a:solidFill>
              <a:latin typeface="Arimo Bold"/>
            </a:endParaRPr>
          </a:p>
          <a:p>
            <a:pPr algn="ctr">
              <a:lnSpc>
                <a:spcPts val="3919"/>
              </a:lnSpc>
              <a:spcBef>
                <a:spcPct val="0"/>
              </a:spcBef>
            </a:pPr>
            <a:endParaRPr lang="en-US" sz="3299" dirty="0">
              <a:solidFill>
                <a:srgbClr val="4D5C40"/>
              </a:solidFill>
              <a:latin typeface="Arimo Bold"/>
            </a:endParaRPr>
          </a:p>
        </p:txBody>
      </p:sp>
      <p:sp>
        <p:nvSpPr>
          <p:cNvPr id="3" name="AutoShape 3"/>
          <p:cNvSpPr/>
          <p:nvPr/>
        </p:nvSpPr>
        <p:spPr>
          <a:xfrm>
            <a:off x="16549570" y="1028700"/>
            <a:ext cx="709730" cy="66456"/>
          </a:xfrm>
          <a:prstGeom prst="rect">
            <a:avLst/>
          </a:prstGeom>
          <a:solidFill>
            <a:srgbClr val="CACFBC"/>
          </a:solidFill>
        </p:spPr>
      </p:sp>
      <p:pic>
        <p:nvPicPr>
          <p:cNvPr id="4" name="Picture 4"/>
          <p:cNvPicPr>
            <a:picLocks noChangeAspect="1"/>
          </p:cNvPicPr>
          <p:nvPr/>
        </p:nvPicPr>
        <p:blipFill>
          <a:blip r:embed="rId2"/>
          <a:srcRect t="6644" b="6644"/>
          <a:stretch>
            <a:fillRect/>
          </a:stretch>
        </p:blipFill>
        <p:spPr>
          <a:xfrm>
            <a:off x="4191000" y="7353300"/>
            <a:ext cx="10060300" cy="2262501"/>
          </a:xfrm>
          <a:prstGeom prst="rect">
            <a:avLst/>
          </a:prstGeom>
        </p:spPr>
      </p:pic>
      <p:sp>
        <p:nvSpPr>
          <p:cNvPr id="5" name="TextBox 5"/>
          <p:cNvSpPr txBox="1"/>
          <p:nvPr/>
        </p:nvSpPr>
        <p:spPr>
          <a:xfrm>
            <a:off x="1028700" y="8894596"/>
            <a:ext cx="2108612" cy="363704"/>
          </a:xfrm>
          <a:prstGeom prst="rect">
            <a:avLst/>
          </a:prstGeom>
        </p:spPr>
        <p:txBody>
          <a:bodyPr lIns="0" tIns="0" rIns="0" bIns="0" rtlCol="0" anchor="t">
            <a:spAutoFit/>
          </a:bodyPr>
          <a:lstStyle/>
          <a:p>
            <a:pPr>
              <a:lnSpc>
                <a:spcPts val="2940"/>
              </a:lnSpc>
              <a:spcBef>
                <a:spcPct val="0"/>
              </a:spcBef>
            </a:pPr>
            <a:r>
              <a:rPr lang="en-US" sz="2100">
                <a:solidFill>
                  <a:srgbClr val="CACFBC"/>
                </a:solidFill>
                <a:latin typeface="RoxboroughCF"/>
              </a:rPr>
              <a:t>0</a:t>
            </a:r>
          </a:p>
        </p:txBody>
      </p:sp>
    </p:spTree>
    <p:extLst>
      <p:ext uri="{BB962C8B-B14F-4D97-AF65-F5344CB8AC3E}">
        <p14:creationId xmlns:p14="http://schemas.microsoft.com/office/powerpoint/2010/main" val="1658155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146</TotalTime>
  <Words>867</Words>
  <Application>Microsoft Office PowerPoint</Application>
  <PresentationFormat>Προσαρμογή</PresentationFormat>
  <Paragraphs>120</Paragraphs>
  <Slides>9</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9</vt:i4>
      </vt:variant>
    </vt:vector>
  </HeadingPairs>
  <TitlesOfParts>
    <vt:vector size="20" baseType="lpstr">
      <vt:lpstr>DejaVu Sans Bold Bold</vt:lpstr>
      <vt:lpstr>Calibri</vt:lpstr>
      <vt:lpstr>RoxboroughCF</vt:lpstr>
      <vt:lpstr>DejaVu Sans Bold</vt:lpstr>
      <vt:lpstr>Assistant Regular</vt:lpstr>
      <vt:lpstr>Arimo</vt:lpstr>
      <vt:lpstr>Assistant Regular Bold</vt:lpstr>
      <vt:lpstr>Arimo Italics</vt:lpstr>
      <vt:lpstr>Arimo Bold</vt:lpstr>
      <vt:lpstr>Arial</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OTRoutes_presentation KATSILIERI</dc:title>
  <dc:creator>Kanella Marinella</dc:creator>
  <cp:lastModifiedBy>Kanella Marinella</cp:lastModifiedBy>
  <cp:revision>11</cp:revision>
  <dcterms:created xsi:type="dcterms:W3CDTF">2006-08-16T00:00:00Z</dcterms:created>
  <dcterms:modified xsi:type="dcterms:W3CDTF">2023-11-24T07:58:21Z</dcterms:modified>
  <dc:identifier>DAFiKFvO5Mw</dc:identifier>
</cp:coreProperties>
</file>