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6" r:id="rId1"/>
  </p:sldMasterIdLst>
  <p:sldIdLst>
    <p:sldId id="256" r:id="rId2"/>
    <p:sldId id="369" r:id="rId3"/>
    <p:sldId id="372" r:id="rId4"/>
    <p:sldId id="371" r:id="rId5"/>
    <p:sldId id="374" r:id="rId6"/>
    <p:sldId id="375" r:id="rId7"/>
    <p:sldId id="376" r:id="rId8"/>
    <p:sldId id="377" r:id="rId9"/>
    <p:sldId id="378" r:id="rId10"/>
    <p:sldId id="379" r:id="rId11"/>
    <p:sldId id="380" r:id="rId12"/>
    <p:sldId id="381" r:id="rId13"/>
    <p:sldId id="382" r:id="rId14"/>
    <p:sldId id="383" r:id="rId15"/>
    <p:sldId id="368" r:id="rId16"/>
  </p:sldIdLst>
  <p:sldSz cx="12192000" cy="6858000"/>
  <p:notesSz cx="12192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691" y="-91"/>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6F15528-21DE-4FAA-801E-634DDDAF4B2B}" type="slidenum">
              <a:rPr lang="fr-FR" smtClean="0"/>
              <a:pPr/>
              <a:t>‹N°›</a:t>
            </a:fld>
            <a:endParaRPr lang="fr-FR"/>
          </a:p>
        </p:txBody>
      </p:sp>
    </p:spTree>
    <p:extLst>
      <p:ext uri="{BB962C8B-B14F-4D97-AF65-F5344CB8AC3E}">
        <p14:creationId xmlns="" xmlns:p14="http://schemas.microsoft.com/office/powerpoint/2010/main" val="2426711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6F15528-21DE-4FAA-801E-634DDDAF4B2B}" type="slidenum">
              <a:rPr lang="fr-FR" smtClean="0"/>
              <a:pPr/>
              <a:t>‹N°›</a:t>
            </a:fld>
            <a:endParaRPr lang="fr-FR"/>
          </a:p>
        </p:txBody>
      </p:sp>
    </p:spTree>
    <p:extLst>
      <p:ext uri="{BB962C8B-B14F-4D97-AF65-F5344CB8AC3E}">
        <p14:creationId xmlns="" xmlns:p14="http://schemas.microsoft.com/office/powerpoint/2010/main" val="3956446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6F15528-21DE-4FAA-801E-634DDDAF4B2B}" type="slidenum">
              <a:rPr lang="fr-FR" smtClean="0"/>
              <a:pPr/>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766931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F15528-21DE-4FAA-801E-634DDDAF4B2B}" type="slidenum">
              <a:rPr lang="fr-FR" smtClean="0"/>
              <a:pPr/>
              <a:t>‹N°›</a:t>
            </a:fld>
            <a:endParaRPr lang="fr-FR"/>
          </a:p>
        </p:txBody>
      </p:sp>
    </p:spTree>
    <p:extLst>
      <p:ext uri="{BB962C8B-B14F-4D97-AF65-F5344CB8AC3E}">
        <p14:creationId xmlns="" xmlns:p14="http://schemas.microsoft.com/office/powerpoint/2010/main" val="1626731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F15528-21DE-4FAA-801E-634DDDAF4B2B}" type="slidenum">
              <a:rPr lang="fr-FR" smtClean="0"/>
              <a:pPr/>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3524030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F15528-21DE-4FAA-801E-634DDDAF4B2B}" type="slidenum">
              <a:rPr lang="fr-FR" smtClean="0"/>
              <a:pPr/>
              <a:t>‹N°›</a:t>
            </a:fld>
            <a:endParaRPr lang="fr-FR"/>
          </a:p>
        </p:txBody>
      </p:sp>
    </p:spTree>
    <p:extLst>
      <p:ext uri="{BB962C8B-B14F-4D97-AF65-F5344CB8AC3E}">
        <p14:creationId xmlns="" xmlns:p14="http://schemas.microsoft.com/office/powerpoint/2010/main" val="931652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fr-FR" smtClean="0"/>
              <a:pPr/>
              <a:t>‹N°›</a:t>
            </a:fld>
            <a:endParaRPr lang="fr-FR"/>
          </a:p>
        </p:txBody>
      </p:sp>
    </p:spTree>
    <p:extLst>
      <p:ext uri="{BB962C8B-B14F-4D97-AF65-F5344CB8AC3E}">
        <p14:creationId xmlns="" xmlns:p14="http://schemas.microsoft.com/office/powerpoint/2010/main" val="3850698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fr-FR" smtClean="0"/>
              <a:pPr/>
              <a:t>‹N°›</a:t>
            </a:fld>
            <a:endParaRPr lang="fr-FR"/>
          </a:p>
        </p:txBody>
      </p:sp>
    </p:spTree>
    <p:extLst>
      <p:ext uri="{BB962C8B-B14F-4D97-AF65-F5344CB8AC3E}">
        <p14:creationId xmlns="" xmlns:p14="http://schemas.microsoft.com/office/powerpoint/2010/main" val="203840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fr-FR" smtClean="0"/>
              <a:pPr/>
              <a:t>‹N°›</a:t>
            </a:fld>
            <a:endParaRPr lang="fr-FR"/>
          </a:p>
        </p:txBody>
      </p:sp>
    </p:spTree>
    <p:extLst>
      <p:ext uri="{BB962C8B-B14F-4D97-AF65-F5344CB8AC3E}">
        <p14:creationId xmlns="" xmlns:p14="http://schemas.microsoft.com/office/powerpoint/2010/main" val="41559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6F15528-21DE-4FAA-801E-634DDDAF4B2B}" type="slidenum">
              <a:rPr lang="fr-FR" smtClean="0"/>
              <a:pPr/>
              <a:t>‹N°›</a:t>
            </a:fld>
            <a:endParaRPr lang="fr-FR"/>
          </a:p>
        </p:txBody>
      </p:sp>
    </p:spTree>
    <p:extLst>
      <p:ext uri="{BB962C8B-B14F-4D97-AF65-F5344CB8AC3E}">
        <p14:creationId xmlns="" xmlns:p14="http://schemas.microsoft.com/office/powerpoint/2010/main" val="213014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6F15528-21DE-4FAA-801E-634DDDAF4B2B}" type="slidenum">
              <a:rPr lang="fr-FR" smtClean="0"/>
              <a:pPr/>
              <a:t>‹N°›</a:t>
            </a:fld>
            <a:endParaRPr lang="fr-FR"/>
          </a:p>
        </p:txBody>
      </p:sp>
    </p:spTree>
    <p:extLst>
      <p:ext uri="{BB962C8B-B14F-4D97-AF65-F5344CB8AC3E}">
        <p14:creationId xmlns="" xmlns:p14="http://schemas.microsoft.com/office/powerpoint/2010/main" val="1428283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6F15528-21DE-4FAA-801E-634DDDAF4B2B}" type="slidenum">
              <a:rPr lang="fr-FR" smtClean="0"/>
              <a:pPr/>
              <a:t>‹N°›</a:t>
            </a:fld>
            <a:endParaRPr lang="fr-FR"/>
          </a:p>
        </p:txBody>
      </p:sp>
    </p:spTree>
    <p:extLst>
      <p:ext uri="{BB962C8B-B14F-4D97-AF65-F5344CB8AC3E}">
        <p14:creationId xmlns="" xmlns:p14="http://schemas.microsoft.com/office/powerpoint/2010/main" val="575712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fr-FR" smtClean="0"/>
              <a:pPr/>
              <a:t>‹N°›</a:t>
            </a:fld>
            <a:endParaRPr lang="fr-FR"/>
          </a:p>
        </p:txBody>
      </p:sp>
    </p:spTree>
    <p:extLst>
      <p:ext uri="{BB962C8B-B14F-4D97-AF65-F5344CB8AC3E}">
        <p14:creationId xmlns="" xmlns:p14="http://schemas.microsoft.com/office/powerpoint/2010/main" val="2643878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fr-FR" smtClean="0"/>
              <a:pPr/>
              <a:t>‹N°›</a:t>
            </a:fld>
            <a:endParaRPr lang="fr-FR"/>
          </a:p>
        </p:txBody>
      </p:sp>
    </p:spTree>
    <p:extLst>
      <p:ext uri="{BB962C8B-B14F-4D97-AF65-F5344CB8AC3E}">
        <p14:creationId xmlns="" xmlns:p14="http://schemas.microsoft.com/office/powerpoint/2010/main" val="441708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fr-FR" smtClean="0"/>
              <a:pPr/>
              <a:t>‹N°›</a:t>
            </a:fld>
            <a:endParaRPr lang="fr-FR"/>
          </a:p>
        </p:txBody>
      </p:sp>
    </p:spTree>
    <p:extLst>
      <p:ext uri="{BB962C8B-B14F-4D97-AF65-F5344CB8AC3E}">
        <p14:creationId xmlns="" xmlns:p14="http://schemas.microsoft.com/office/powerpoint/2010/main" val="1924279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11/24/2023</a:t>
            </a:fld>
            <a:endParaRPr lang="en-US"/>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F15528-21DE-4FAA-801E-634DDDAF4B2B}" type="slidenum">
              <a:rPr lang="fr-FR" smtClean="0"/>
              <a:pPr/>
              <a:t>‹N°›</a:t>
            </a:fld>
            <a:endParaRPr lang="fr-FR"/>
          </a:p>
        </p:txBody>
      </p:sp>
    </p:spTree>
    <p:extLst>
      <p:ext uri="{BB962C8B-B14F-4D97-AF65-F5344CB8AC3E}">
        <p14:creationId xmlns="" xmlns:p14="http://schemas.microsoft.com/office/powerpoint/2010/main" val="791048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11/24/2023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fr-FR" smtClean="0"/>
              <a:pPr/>
              <a:t>‹N°›</a:t>
            </a:fld>
            <a:endParaRPr lang="fr-FR"/>
          </a:p>
        </p:txBody>
      </p:sp>
    </p:spTree>
    <p:extLst>
      <p:ext uri="{BB962C8B-B14F-4D97-AF65-F5344CB8AC3E}">
        <p14:creationId xmlns="" xmlns:p14="http://schemas.microsoft.com/office/powerpoint/2010/main" val="251202114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a:spLocks noGrp="1"/>
          </p:cNvSpPr>
          <p:nvPr>
            <p:ph idx="1"/>
          </p:nvPr>
        </p:nvSpPr>
        <p:spPr>
          <a:xfrm>
            <a:off x="1371600" y="2362200"/>
            <a:ext cx="9253474" cy="3097643"/>
          </a:xfrm>
          <a:prstGeom prst="rect">
            <a:avLst/>
          </a:prstGeom>
        </p:spPr>
        <p:txBody>
          <a:bodyPr vert="horz" wrap="square" lIns="0" tIns="60325" rIns="0" bIns="0" rtlCol="0">
            <a:spAutoFit/>
          </a:bodyPr>
          <a:lstStyle/>
          <a:p>
            <a:pPr marL="847090" marR="147955" indent="-70485" algn="ctr">
              <a:lnSpc>
                <a:spcPts val="3030"/>
              </a:lnSpc>
              <a:spcBef>
                <a:spcPts val="475"/>
              </a:spcBef>
            </a:pPr>
            <a:r>
              <a:rPr lang="fr-FR" sz="2400" b="1" kern="1200" dirty="0">
                <a:solidFill>
                  <a:srgbClr val="0070C0"/>
                </a:solidFill>
                <a:effectLst>
                  <a:outerShdw blurRad="38100" dist="38100" dir="2700000" algn="tl">
                    <a:srgbClr val="000000">
                      <a:alpha val="43137"/>
                    </a:srgbClr>
                  </a:outerShdw>
                </a:effectLst>
                <a:latin typeface="+mj-lt"/>
                <a:ea typeface="+mj-ea"/>
                <a:cs typeface="+mj-cs"/>
              </a:rPr>
              <a:t>CLUSTER TRANSFRONTALIER À SERVICE DU RESEAUTAGE ET  QUALIFICATION DES FILIERES AGRICOLES EN OLÉICULTURE</a:t>
            </a:r>
          </a:p>
          <a:p>
            <a:pPr marL="546100" algn="ctr">
              <a:lnSpc>
                <a:spcPct val="100000"/>
              </a:lnSpc>
              <a:spcBef>
                <a:spcPts val="1070"/>
              </a:spcBef>
            </a:pPr>
            <a:r>
              <a:rPr sz="1600" b="1" spc="-10" dirty="0" err="1">
                <a:solidFill>
                  <a:srgbClr val="000000"/>
                </a:solidFill>
                <a:latin typeface="Trebuchet MS"/>
                <a:cs typeface="Trebuchet MS"/>
              </a:rPr>
              <a:t>Activité</a:t>
            </a:r>
            <a:r>
              <a:rPr sz="1600" b="1" spc="-5" dirty="0">
                <a:solidFill>
                  <a:srgbClr val="000000"/>
                </a:solidFill>
                <a:latin typeface="Trebuchet MS"/>
                <a:cs typeface="Trebuchet MS"/>
              </a:rPr>
              <a:t> </a:t>
            </a:r>
            <a:r>
              <a:rPr sz="1600" b="1" dirty="0">
                <a:solidFill>
                  <a:srgbClr val="000000"/>
                </a:solidFill>
                <a:latin typeface="Trebuchet MS"/>
                <a:cs typeface="Trebuchet MS"/>
              </a:rPr>
              <a:t>du</a:t>
            </a:r>
            <a:r>
              <a:rPr sz="1600" b="1" spc="-10" dirty="0">
                <a:solidFill>
                  <a:srgbClr val="000000"/>
                </a:solidFill>
                <a:latin typeface="Trebuchet MS"/>
                <a:cs typeface="Trebuchet MS"/>
              </a:rPr>
              <a:t> </a:t>
            </a:r>
            <a:r>
              <a:rPr sz="1600" b="1" spc="-15" dirty="0">
                <a:solidFill>
                  <a:srgbClr val="000000"/>
                </a:solidFill>
                <a:latin typeface="Trebuchet MS"/>
                <a:cs typeface="Trebuchet MS"/>
              </a:rPr>
              <a:t>Partenaire</a:t>
            </a:r>
            <a:r>
              <a:rPr sz="1600" b="1" dirty="0">
                <a:solidFill>
                  <a:srgbClr val="000000"/>
                </a:solidFill>
                <a:latin typeface="Trebuchet MS"/>
                <a:cs typeface="Trebuchet MS"/>
              </a:rPr>
              <a:t> 5</a:t>
            </a:r>
            <a:r>
              <a:rPr sz="1600" b="1" spc="-10" dirty="0">
                <a:solidFill>
                  <a:srgbClr val="000000"/>
                </a:solidFill>
                <a:latin typeface="Trebuchet MS"/>
                <a:cs typeface="Trebuchet MS"/>
              </a:rPr>
              <a:t> </a:t>
            </a:r>
            <a:r>
              <a:rPr sz="1600" b="1" dirty="0">
                <a:solidFill>
                  <a:srgbClr val="000000"/>
                </a:solidFill>
                <a:latin typeface="Trebuchet MS"/>
                <a:cs typeface="Trebuchet MS"/>
              </a:rPr>
              <a:t>:</a:t>
            </a:r>
            <a:r>
              <a:rPr sz="1600" b="1" spc="-10" dirty="0">
                <a:solidFill>
                  <a:srgbClr val="000000"/>
                </a:solidFill>
                <a:latin typeface="Trebuchet MS"/>
                <a:cs typeface="Trebuchet MS"/>
              </a:rPr>
              <a:t> </a:t>
            </a:r>
            <a:r>
              <a:rPr sz="1600" b="1" spc="-50" dirty="0">
                <a:solidFill>
                  <a:srgbClr val="000000"/>
                </a:solidFill>
                <a:latin typeface="Trebuchet MS"/>
                <a:cs typeface="Trebuchet MS"/>
              </a:rPr>
              <a:t>UTAP</a:t>
            </a:r>
            <a:endParaRPr sz="1600" b="1" dirty="0">
              <a:latin typeface="Trebuchet MS"/>
              <a:cs typeface="Trebuchet MS"/>
            </a:endParaRPr>
          </a:p>
          <a:p>
            <a:pPr marL="544830" algn="ctr">
              <a:lnSpc>
                <a:spcPct val="100000"/>
              </a:lnSpc>
              <a:spcBef>
                <a:spcPts val="980"/>
              </a:spcBef>
            </a:pPr>
            <a:r>
              <a:rPr sz="1600" b="1" spc="-5" dirty="0">
                <a:solidFill>
                  <a:srgbClr val="000000"/>
                </a:solidFill>
                <a:latin typeface="Trebuchet MS"/>
                <a:cs typeface="Trebuchet MS"/>
              </a:rPr>
              <a:t>GT</a:t>
            </a:r>
            <a:r>
              <a:rPr sz="1600" b="1" spc="-55" dirty="0">
                <a:solidFill>
                  <a:srgbClr val="000000"/>
                </a:solidFill>
                <a:latin typeface="Trebuchet MS"/>
                <a:cs typeface="Trebuchet MS"/>
              </a:rPr>
              <a:t> </a:t>
            </a:r>
            <a:r>
              <a:rPr sz="1600" b="1" spc="-5" dirty="0">
                <a:solidFill>
                  <a:srgbClr val="000000"/>
                </a:solidFill>
                <a:latin typeface="Trebuchet MS"/>
                <a:cs typeface="Trebuchet MS"/>
              </a:rPr>
              <a:t>6:</a:t>
            </a:r>
            <a:r>
              <a:rPr sz="1600" b="1" spc="-10" dirty="0">
                <a:solidFill>
                  <a:srgbClr val="000000"/>
                </a:solidFill>
                <a:latin typeface="Trebuchet MS"/>
                <a:cs typeface="Trebuchet MS"/>
              </a:rPr>
              <a:t> </a:t>
            </a:r>
            <a:r>
              <a:rPr sz="1600" b="1" spc="-20" dirty="0">
                <a:solidFill>
                  <a:srgbClr val="000000"/>
                </a:solidFill>
                <a:latin typeface="Trebuchet MS"/>
                <a:cs typeface="Trebuchet MS"/>
              </a:rPr>
              <a:t>COOPERATION</a:t>
            </a:r>
            <a:r>
              <a:rPr sz="1600" b="1" spc="-10" dirty="0">
                <a:solidFill>
                  <a:srgbClr val="000000"/>
                </a:solidFill>
                <a:latin typeface="Trebuchet MS"/>
                <a:cs typeface="Trebuchet MS"/>
              </a:rPr>
              <a:t> </a:t>
            </a:r>
            <a:r>
              <a:rPr sz="1600" b="1" spc="-5" dirty="0">
                <a:solidFill>
                  <a:srgbClr val="000000"/>
                </a:solidFill>
                <a:latin typeface="Trebuchet MS"/>
                <a:cs typeface="Trebuchet MS"/>
              </a:rPr>
              <a:t>INTERINSTITUTIONNELLE</a:t>
            </a:r>
            <a:endParaRPr sz="1600" b="1" dirty="0">
              <a:latin typeface="Trebuchet MS"/>
              <a:cs typeface="Trebuchet MS"/>
            </a:endParaRPr>
          </a:p>
          <a:p>
            <a:pPr marL="313690" algn="ctr">
              <a:lnSpc>
                <a:spcPct val="100000"/>
              </a:lnSpc>
              <a:spcBef>
                <a:spcPts val="990"/>
              </a:spcBef>
            </a:pPr>
            <a:r>
              <a:rPr sz="1600" b="1" dirty="0">
                <a:solidFill>
                  <a:srgbClr val="000000"/>
                </a:solidFill>
                <a:latin typeface="Trebuchet MS"/>
                <a:cs typeface="Trebuchet MS"/>
              </a:rPr>
              <a:t>COMITÉ</a:t>
            </a:r>
            <a:r>
              <a:rPr sz="1600" b="1" spc="-20" dirty="0">
                <a:solidFill>
                  <a:srgbClr val="000000"/>
                </a:solidFill>
                <a:latin typeface="Trebuchet MS"/>
                <a:cs typeface="Trebuchet MS"/>
              </a:rPr>
              <a:t> </a:t>
            </a:r>
            <a:r>
              <a:rPr sz="1600" b="1" spc="-5" dirty="0">
                <a:solidFill>
                  <a:srgbClr val="000000"/>
                </a:solidFill>
                <a:latin typeface="Trebuchet MS"/>
                <a:cs typeface="Trebuchet MS"/>
              </a:rPr>
              <a:t>DE</a:t>
            </a:r>
            <a:r>
              <a:rPr sz="1600" b="1" dirty="0">
                <a:solidFill>
                  <a:srgbClr val="000000"/>
                </a:solidFill>
                <a:latin typeface="Trebuchet MS"/>
                <a:cs typeface="Trebuchet MS"/>
              </a:rPr>
              <a:t> </a:t>
            </a:r>
            <a:r>
              <a:rPr sz="1600" b="1" spc="-25" dirty="0">
                <a:solidFill>
                  <a:srgbClr val="000000"/>
                </a:solidFill>
                <a:latin typeface="Trebuchet MS"/>
                <a:cs typeface="Trebuchet MS"/>
              </a:rPr>
              <a:t>CAPITALISATION, </a:t>
            </a:r>
            <a:r>
              <a:rPr sz="1600" b="1" spc="-20" dirty="0">
                <a:solidFill>
                  <a:srgbClr val="000000"/>
                </a:solidFill>
                <a:latin typeface="Trebuchet MS"/>
                <a:cs typeface="Trebuchet MS"/>
              </a:rPr>
              <a:t>COOPÉRATION</a:t>
            </a:r>
            <a:r>
              <a:rPr sz="1600" b="1" spc="-5" dirty="0">
                <a:solidFill>
                  <a:srgbClr val="000000"/>
                </a:solidFill>
                <a:latin typeface="Trebuchet MS"/>
                <a:cs typeface="Trebuchet MS"/>
              </a:rPr>
              <a:t> </a:t>
            </a:r>
            <a:r>
              <a:rPr sz="1600" b="1" spc="-35" dirty="0">
                <a:solidFill>
                  <a:srgbClr val="000000"/>
                </a:solidFill>
                <a:latin typeface="Trebuchet MS"/>
                <a:cs typeface="Trebuchet MS"/>
              </a:rPr>
              <a:t>STABLE</a:t>
            </a:r>
            <a:r>
              <a:rPr sz="1600" b="1" spc="-5" dirty="0">
                <a:solidFill>
                  <a:srgbClr val="000000"/>
                </a:solidFill>
                <a:latin typeface="Trebuchet MS"/>
                <a:cs typeface="Trebuchet MS"/>
              </a:rPr>
              <a:t> ET</a:t>
            </a:r>
            <a:r>
              <a:rPr sz="1600" b="1" spc="-60" dirty="0">
                <a:solidFill>
                  <a:srgbClr val="000000"/>
                </a:solidFill>
                <a:latin typeface="Trebuchet MS"/>
                <a:cs typeface="Trebuchet MS"/>
              </a:rPr>
              <a:t> </a:t>
            </a:r>
            <a:r>
              <a:rPr sz="1600" b="1" spc="-10" dirty="0">
                <a:solidFill>
                  <a:srgbClr val="000000"/>
                </a:solidFill>
                <a:latin typeface="Trebuchet MS"/>
                <a:cs typeface="Trebuchet MS"/>
              </a:rPr>
              <a:t>TRANSFERT</a:t>
            </a:r>
            <a:r>
              <a:rPr sz="1600" b="1" spc="-55" dirty="0">
                <a:solidFill>
                  <a:srgbClr val="000000"/>
                </a:solidFill>
                <a:latin typeface="Trebuchet MS"/>
                <a:cs typeface="Trebuchet MS"/>
              </a:rPr>
              <a:t> </a:t>
            </a:r>
            <a:r>
              <a:rPr sz="1600" b="1" spc="-5" dirty="0">
                <a:solidFill>
                  <a:srgbClr val="000000"/>
                </a:solidFill>
                <a:latin typeface="Trebuchet MS"/>
                <a:cs typeface="Trebuchet MS"/>
              </a:rPr>
              <a:t>DE</a:t>
            </a:r>
            <a:r>
              <a:rPr sz="1600" b="1" dirty="0">
                <a:solidFill>
                  <a:srgbClr val="000000"/>
                </a:solidFill>
                <a:latin typeface="Trebuchet MS"/>
                <a:cs typeface="Trebuchet MS"/>
              </a:rPr>
              <a:t> </a:t>
            </a:r>
            <a:r>
              <a:rPr sz="1600" b="1" spc="-30" dirty="0">
                <a:solidFill>
                  <a:srgbClr val="000000"/>
                </a:solidFill>
                <a:latin typeface="Trebuchet MS"/>
                <a:cs typeface="Trebuchet MS"/>
              </a:rPr>
              <a:t>L'INNOVATION</a:t>
            </a:r>
            <a:endParaRPr lang="fr-FR" sz="1600" b="1" spc="-30" dirty="0">
              <a:solidFill>
                <a:srgbClr val="000000"/>
              </a:solidFill>
              <a:latin typeface="Trebuchet MS"/>
              <a:cs typeface="Trebuchet MS"/>
            </a:endParaRPr>
          </a:p>
          <a:p>
            <a:pPr marL="355600" algn="ctr">
              <a:spcBef>
                <a:spcPts val="530"/>
              </a:spcBef>
              <a:tabLst>
                <a:tab pos="354965" algn="l"/>
                <a:tab pos="355600" algn="l"/>
              </a:tabLst>
            </a:pPr>
            <a:r>
              <a:rPr lang="fr-FR" b="1" i="1" spc="-5" dirty="0" smtClean="0">
                <a:solidFill>
                  <a:srgbClr val="006FC0"/>
                </a:solidFill>
                <a:latin typeface="Calibri"/>
                <a:cs typeface="Calibri"/>
              </a:rPr>
              <a:t>CAHIER DES CHARGES LABEL HUILE D’OLIVE VIERGE EXTRA SERVAGRI</a:t>
            </a:r>
          </a:p>
          <a:p>
            <a:pPr marL="0" indent="0" algn="ctr">
              <a:lnSpc>
                <a:spcPct val="100000"/>
              </a:lnSpc>
              <a:spcBef>
                <a:spcPts val="990"/>
              </a:spcBef>
              <a:buNone/>
            </a:pPr>
            <a:endParaRPr sz="1800" dirty="0">
              <a:latin typeface="Trebuchet MS"/>
              <a:cs typeface="Trebuchet MS"/>
            </a:endParaRPr>
          </a:p>
        </p:txBody>
      </p:sp>
      <p:sp>
        <p:nvSpPr>
          <p:cNvPr id="11" name="object 11"/>
          <p:cNvSpPr txBox="1"/>
          <p:nvPr/>
        </p:nvSpPr>
        <p:spPr>
          <a:xfrm>
            <a:off x="9423654" y="1123314"/>
            <a:ext cx="2165350" cy="239395"/>
          </a:xfrm>
          <a:prstGeom prst="rect">
            <a:avLst/>
          </a:prstGeom>
        </p:spPr>
        <p:txBody>
          <a:bodyPr vert="horz" wrap="square" lIns="0" tIns="13335" rIns="0" bIns="0" rtlCol="0">
            <a:spAutoFit/>
          </a:bodyPr>
          <a:lstStyle/>
          <a:p>
            <a:pPr marL="12700">
              <a:lnSpc>
                <a:spcPct val="100000"/>
              </a:lnSpc>
              <a:spcBef>
                <a:spcPts val="105"/>
              </a:spcBef>
            </a:pPr>
            <a:r>
              <a:rPr sz="1400" spc="-15" dirty="0">
                <a:solidFill>
                  <a:srgbClr val="FFFFFF"/>
                </a:solidFill>
                <a:latin typeface="Calibri"/>
                <a:cs typeface="Calibri"/>
              </a:rPr>
              <a:t>D</a:t>
            </a:r>
            <a:r>
              <a:rPr sz="1400" spc="-35" dirty="0">
                <a:solidFill>
                  <a:srgbClr val="FFFFFF"/>
                </a:solidFill>
                <a:latin typeface="Calibri"/>
                <a:cs typeface="Calibri"/>
              </a:rPr>
              <a:t>r</a:t>
            </a:r>
            <a:r>
              <a:rPr sz="1400" spc="-25" dirty="0">
                <a:solidFill>
                  <a:srgbClr val="FFFFFF"/>
                </a:solidFill>
                <a:latin typeface="Calibri"/>
                <a:cs typeface="Calibri"/>
              </a:rPr>
              <a:t>a</a:t>
            </a:r>
            <a:r>
              <a:rPr sz="1400" spc="-10" dirty="0">
                <a:solidFill>
                  <a:srgbClr val="FFFFFF"/>
                </a:solidFill>
                <a:latin typeface="Calibri"/>
                <a:cs typeface="Calibri"/>
              </a:rPr>
              <a:t>f</a:t>
            </a:r>
            <a:r>
              <a:rPr sz="1400" dirty="0">
                <a:solidFill>
                  <a:srgbClr val="FFFFFF"/>
                </a:solidFill>
                <a:latin typeface="Calibri"/>
                <a:cs typeface="Calibri"/>
              </a:rPr>
              <a:t>t</a:t>
            </a:r>
            <a:r>
              <a:rPr sz="1400" spc="-20" dirty="0">
                <a:solidFill>
                  <a:srgbClr val="FFFFFF"/>
                </a:solidFill>
                <a:latin typeface="Calibri"/>
                <a:cs typeface="Calibri"/>
              </a:rPr>
              <a:t> </a:t>
            </a:r>
            <a:r>
              <a:rPr sz="1400" spc="-90" dirty="0">
                <a:solidFill>
                  <a:srgbClr val="FFFFFF"/>
                </a:solidFill>
                <a:latin typeface="Calibri"/>
                <a:cs typeface="Calibri"/>
              </a:rPr>
              <a:t>V</a:t>
            </a:r>
            <a:r>
              <a:rPr sz="1400" spc="-15" dirty="0">
                <a:solidFill>
                  <a:srgbClr val="FFFFFF"/>
                </a:solidFill>
                <a:latin typeface="Calibri"/>
                <a:cs typeface="Calibri"/>
              </a:rPr>
              <a:t>e</a:t>
            </a:r>
            <a:r>
              <a:rPr sz="1400" spc="-35" dirty="0">
                <a:solidFill>
                  <a:srgbClr val="FFFFFF"/>
                </a:solidFill>
                <a:latin typeface="Calibri"/>
                <a:cs typeface="Calibri"/>
              </a:rPr>
              <a:t>r</a:t>
            </a:r>
            <a:r>
              <a:rPr sz="1400" spc="-10" dirty="0">
                <a:solidFill>
                  <a:srgbClr val="FFFFFF"/>
                </a:solidFill>
                <a:latin typeface="Calibri"/>
                <a:cs typeface="Calibri"/>
              </a:rPr>
              <a:t>s</a:t>
            </a:r>
            <a:r>
              <a:rPr sz="1400" spc="-15" dirty="0">
                <a:solidFill>
                  <a:srgbClr val="FFFFFF"/>
                </a:solidFill>
                <a:latin typeface="Calibri"/>
                <a:cs typeface="Calibri"/>
              </a:rPr>
              <a:t>i</a:t>
            </a:r>
            <a:r>
              <a:rPr sz="1400" spc="-10" dirty="0">
                <a:solidFill>
                  <a:srgbClr val="FFFFFF"/>
                </a:solidFill>
                <a:latin typeface="Calibri"/>
                <a:cs typeface="Calibri"/>
              </a:rPr>
              <a:t>o</a:t>
            </a:r>
            <a:r>
              <a:rPr sz="1400" dirty="0">
                <a:solidFill>
                  <a:srgbClr val="FFFFFF"/>
                </a:solidFill>
                <a:latin typeface="Calibri"/>
                <a:cs typeface="Calibri"/>
              </a:rPr>
              <a:t>n</a:t>
            </a:r>
            <a:r>
              <a:rPr sz="1400" spc="-60" dirty="0">
                <a:solidFill>
                  <a:srgbClr val="FFFFFF"/>
                </a:solidFill>
                <a:latin typeface="Calibri"/>
                <a:cs typeface="Calibri"/>
              </a:rPr>
              <a:t> </a:t>
            </a:r>
            <a:r>
              <a:rPr sz="1400" spc="-5" dirty="0">
                <a:solidFill>
                  <a:srgbClr val="FFFFFF"/>
                </a:solidFill>
                <a:latin typeface="Calibri"/>
                <a:cs typeface="Calibri"/>
              </a:rPr>
              <a:t>:</a:t>
            </a:r>
            <a:r>
              <a:rPr sz="1400" spc="-30" dirty="0">
                <a:solidFill>
                  <a:srgbClr val="FFFFFF"/>
                </a:solidFill>
                <a:latin typeface="Calibri"/>
                <a:cs typeface="Calibri"/>
              </a:rPr>
              <a:t>P</a:t>
            </a:r>
            <a:r>
              <a:rPr sz="1400" spc="-5" dirty="0">
                <a:solidFill>
                  <a:srgbClr val="FFFFFF"/>
                </a:solidFill>
                <a:latin typeface="Calibri"/>
                <a:cs typeface="Calibri"/>
              </a:rPr>
              <a:t>ou</a:t>
            </a:r>
            <a:r>
              <a:rPr sz="1400" dirty="0">
                <a:solidFill>
                  <a:srgbClr val="FFFFFF"/>
                </a:solidFill>
                <a:latin typeface="Calibri"/>
                <a:cs typeface="Calibri"/>
              </a:rPr>
              <a:t>r</a:t>
            </a:r>
            <a:r>
              <a:rPr sz="1400" spc="-30" dirty="0">
                <a:solidFill>
                  <a:srgbClr val="FFFFFF"/>
                </a:solidFill>
                <a:latin typeface="Calibri"/>
                <a:cs typeface="Calibri"/>
              </a:rPr>
              <a:t> </a:t>
            </a:r>
            <a:r>
              <a:rPr sz="1400" spc="-5" dirty="0">
                <a:solidFill>
                  <a:srgbClr val="FFFFFF"/>
                </a:solidFill>
                <a:latin typeface="Calibri"/>
                <a:cs typeface="Calibri"/>
              </a:rPr>
              <a:t>Di</a:t>
            </a:r>
            <a:r>
              <a:rPr sz="1400" dirty="0">
                <a:solidFill>
                  <a:srgbClr val="FFFFFF"/>
                </a:solidFill>
                <a:latin typeface="Calibri"/>
                <a:cs typeface="Calibri"/>
              </a:rPr>
              <a:t>s</a:t>
            </a:r>
            <a:r>
              <a:rPr sz="1400" spc="-10" dirty="0">
                <a:solidFill>
                  <a:srgbClr val="FFFFFF"/>
                </a:solidFill>
                <a:latin typeface="Calibri"/>
                <a:cs typeface="Calibri"/>
              </a:rPr>
              <a:t>cu</a:t>
            </a:r>
            <a:r>
              <a:rPr sz="1400" spc="-5" dirty="0">
                <a:solidFill>
                  <a:srgbClr val="FFFFFF"/>
                </a:solidFill>
                <a:latin typeface="Calibri"/>
                <a:cs typeface="Calibri"/>
              </a:rPr>
              <a:t>s</a:t>
            </a:r>
            <a:r>
              <a:rPr sz="1400" dirty="0">
                <a:solidFill>
                  <a:srgbClr val="FFFFFF"/>
                </a:solidFill>
                <a:latin typeface="Calibri"/>
                <a:cs typeface="Calibri"/>
              </a:rPr>
              <a:t>si</a:t>
            </a:r>
            <a:r>
              <a:rPr sz="1400" spc="-10" dirty="0">
                <a:solidFill>
                  <a:srgbClr val="FFFFFF"/>
                </a:solidFill>
                <a:latin typeface="Calibri"/>
                <a:cs typeface="Calibri"/>
              </a:rPr>
              <a:t>o</a:t>
            </a:r>
            <a:r>
              <a:rPr sz="1400" dirty="0">
                <a:solidFill>
                  <a:srgbClr val="FFFFFF"/>
                </a:solidFill>
                <a:latin typeface="Calibri"/>
                <a:cs typeface="Calibri"/>
              </a:rPr>
              <a:t>n</a:t>
            </a:r>
            <a:endParaRPr sz="1400">
              <a:latin typeface="Calibri"/>
              <a:cs typeface="Calibri"/>
            </a:endParaRPr>
          </a:p>
        </p:txBody>
      </p:sp>
      <p:sp>
        <p:nvSpPr>
          <p:cNvPr id="9" name="14 Rectángulo">
            <a:extLst>
              <a:ext uri="{FF2B5EF4-FFF2-40B4-BE49-F238E27FC236}">
                <a16:creationId xmlns="" xmlns:a16="http://schemas.microsoft.com/office/drawing/2014/main" id="{CF2367AA-2AC4-4982-8CFC-18B022BB7828}"/>
              </a:ext>
            </a:extLst>
          </p:cNvPr>
          <p:cNvSpPr/>
          <p:nvPr/>
        </p:nvSpPr>
        <p:spPr>
          <a:xfrm>
            <a:off x="2381224" y="6072206"/>
            <a:ext cx="8087386" cy="461665"/>
          </a:xfrm>
          <a:prstGeom prst="rect">
            <a:avLst/>
          </a:prstGeom>
        </p:spPr>
        <p:txBody>
          <a:bodyPr wrap="square">
            <a:spAutoFit/>
          </a:bodyPr>
          <a:lstStyle/>
          <a:p>
            <a:pPr algn="ctr"/>
            <a:r>
              <a:rPr lang="fr-FR" sz="1200" b="1" i="1" u="sng" cap="all" dirty="0" smtClean="0">
                <a:solidFill>
                  <a:srgbClr val="92D050"/>
                </a:solidFill>
                <a:latin typeface="Arial Narrow" panose="020B0606020202030204" pitchFamily="34" charset="0"/>
              </a:rPr>
              <a:t>3ème Conférence </a:t>
            </a:r>
            <a:r>
              <a:rPr lang="fr-FR" sz="1200" b="1" i="1" u="sng" cap="all" dirty="0" err="1" smtClean="0">
                <a:solidFill>
                  <a:srgbClr val="92D050"/>
                </a:solidFill>
                <a:latin typeface="Arial Narrow" panose="020B0606020202030204" pitchFamily="34" charset="0"/>
              </a:rPr>
              <a:t>Euro-Méditerranéenne</a:t>
            </a:r>
            <a:endParaRPr lang="fr-FR" sz="1200" b="1" i="1" u="sng" cap="all" dirty="0" smtClean="0">
              <a:solidFill>
                <a:srgbClr val="92D050"/>
              </a:solidFill>
              <a:latin typeface="Arial Narrow" panose="020B0606020202030204" pitchFamily="34" charset="0"/>
            </a:endParaRPr>
          </a:p>
          <a:p>
            <a:pPr algn="ctr"/>
            <a:r>
              <a:rPr lang="fr-FR" sz="1200" b="1" i="1" u="sng" cap="all" dirty="0" smtClean="0">
                <a:solidFill>
                  <a:srgbClr val="92D050"/>
                </a:solidFill>
                <a:latin typeface="Arial Narrow" panose="020B0606020202030204" pitchFamily="34" charset="0"/>
              </a:rPr>
              <a:t>25/11/2023</a:t>
            </a:r>
            <a:endParaRPr lang="fr-FR" sz="1200" b="1" i="1" u="sng" cap="all" dirty="0">
              <a:solidFill>
                <a:srgbClr val="92D050"/>
              </a:solidFill>
              <a:latin typeface="Arial Narrow" panose="020B0606020202030204" pitchFamily="34" charset="0"/>
            </a:endParaRPr>
          </a:p>
        </p:txBody>
      </p:sp>
      <p:pic>
        <p:nvPicPr>
          <p:cNvPr id="10" name="Image 9">
            <a:extLst>
              <a:ext uri="{FF2B5EF4-FFF2-40B4-BE49-F238E27FC236}">
                <a16:creationId xmlns="" xmlns:a16="http://schemas.microsoft.com/office/drawing/2014/main" id="{CEFAB20B-CA65-4F0F-98E7-1F176488CB9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54524" y="117380"/>
            <a:ext cx="11651529" cy="17396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 5">
            <a:extLst>
              <a:ext uri="{FF2B5EF4-FFF2-40B4-BE49-F238E27FC236}">
                <a16:creationId xmlns="" xmlns:a16="http://schemas.microsoft.com/office/drawing/2014/main" id="{61BD3727-0648-4498-A1A3-0DD44FF4F4A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045331" y="5781675"/>
            <a:ext cx="1057988" cy="1076325"/>
          </a:xfrm>
          <a:prstGeom prst="rect">
            <a:avLst/>
          </a:prstGeom>
        </p:spPr>
      </p:pic>
      <p:sp>
        <p:nvSpPr>
          <p:cNvPr id="7" name="object 2"/>
          <p:cNvSpPr txBox="1"/>
          <p:nvPr/>
        </p:nvSpPr>
        <p:spPr>
          <a:xfrm>
            <a:off x="523836" y="285728"/>
            <a:ext cx="10787138" cy="344966"/>
          </a:xfrm>
          <a:prstGeom prst="rect">
            <a:avLst/>
          </a:prstGeom>
        </p:spPr>
        <p:txBody>
          <a:bodyPr vert="horz" wrap="square" lIns="0" tIns="67310" rIns="0" bIns="0" rtlCol="0">
            <a:spAutoFit/>
          </a:bodyPr>
          <a:lstStyle/>
          <a:p>
            <a:pPr marL="355600" indent="-342900" algn="ctr">
              <a:lnSpc>
                <a:spcPct val="100000"/>
              </a:lnSpc>
              <a:spcBef>
                <a:spcPts val="530"/>
              </a:spcBef>
              <a:tabLst>
                <a:tab pos="354965" algn="l"/>
                <a:tab pos="355600" algn="l"/>
              </a:tabLst>
            </a:pPr>
            <a:r>
              <a:rPr lang="fr-FR" b="1" i="1" spc="-5" dirty="0" smtClean="0">
                <a:solidFill>
                  <a:srgbClr val="006FC0"/>
                </a:solidFill>
                <a:latin typeface="Calibri"/>
                <a:cs typeface="Calibri"/>
              </a:rPr>
              <a:t>CAHIER DES CHARGES LABEL HUILE D’OLIVE VIERGE EXTRA SERVAGRI</a:t>
            </a:r>
            <a:endParaRPr lang="fr-FR" b="1" i="1" spc="-5" dirty="0">
              <a:solidFill>
                <a:srgbClr val="006FC0"/>
              </a:solidFill>
              <a:latin typeface="Calibri"/>
              <a:cs typeface="Calibri"/>
            </a:endParaRPr>
          </a:p>
        </p:txBody>
      </p:sp>
      <p:sp>
        <p:nvSpPr>
          <p:cNvPr id="30724" name="Rectangle 4"/>
          <p:cNvSpPr>
            <a:spLocks noChangeArrowheads="1"/>
          </p:cNvSpPr>
          <p:nvPr/>
        </p:nvSpPr>
        <p:spPr bwMode="auto">
          <a:xfrm>
            <a:off x="595274" y="785794"/>
            <a:ext cx="10429948"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smtClean="0"/>
              <a:t> </a:t>
            </a:r>
          </a:p>
          <a:p>
            <a:r>
              <a:rPr lang="fr-FR" sz="1600" b="1" i="1" u="sng" dirty="0" smtClean="0">
                <a:solidFill>
                  <a:srgbClr val="00B0F0"/>
                </a:solidFill>
                <a:latin typeface="Calibri" pitchFamily="34" charset="0"/>
                <a:ea typeface="Arial" pitchFamily="34" charset="0"/>
                <a:cs typeface="Calibri" pitchFamily="34" charset="0"/>
              </a:rPr>
              <a:t>Mode d’élaboration de l’huile d’olive vierge extra</a:t>
            </a:r>
          </a:p>
          <a:p>
            <a:r>
              <a:rPr lang="fr-FR" sz="1600" dirty="0" smtClean="0"/>
              <a:t> </a:t>
            </a:r>
          </a:p>
          <a:p>
            <a:pPr lvl="0" algn="just"/>
            <a:r>
              <a:rPr lang="fr-FR" sz="1200" b="1" i="1" dirty="0" smtClean="0"/>
              <a:t>Les opérations d’extraction de l’huile doivent être effectuées </a:t>
            </a:r>
            <a:r>
              <a:rPr lang="fr-FR" sz="1200" b="1" i="1" u="sng" dirty="0" smtClean="0"/>
              <a:t>dans les 24 heures qui suivent la récolte</a:t>
            </a:r>
            <a:r>
              <a:rPr lang="fr-FR" sz="1200" b="1" i="1" dirty="0" smtClean="0"/>
              <a:t>, dans des installations d’extraction situées sur les territoires administratifs des provinces de Catane, Syracuse et Raguse pour l’Italie et des gouvernorats de Sousse, Nabeul, Monastir et Kairouan pour la Tunisie.</a:t>
            </a:r>
          </a:p>
          <a:p>
            <a:pPr algn="just"/>
            <a:r>
              <a:rPr lang="fr-FR" sz="1200" b="1" i="1" dirty="0" smtClean="0"/>
              <a:t> </a:t>
            </a:r>
          </a:p>
          <a:p>
            <a:pPr lvl="0" algn="just"/>
            <a:r>
              <a:rPr lang="fr-FR" sz="1200" b="1" i="1" dirty="0" smtClean="0"/>
              <a:t>La dénomination « huile d’olive vierge extra» est attribuée à l’huile obtenue du fruit de l’olivier uniquement par des procédés mécaniques ou d’autres procédés physiques dans des conditions, notamment thermiques, qui n’entraînent pas d’altération de l’huile, et n’ayant subi aucun traitement autre que le lavage, la décantation, la centrifugation et la filtration.</a:t>
            </a:r>
          </a:p>
          <a:p>
            <a:pPr algn="just"/>
            <a:r>
              <a:rPr lang="fr-FR" sz="1200" b="1" i="1" dirty="0" smtClean="0"/>
              <a:t> </a:t>
            </a:r>
          </a:p>
          <a:p>
            <a:pPr algn="just"/>
            <a:r>
              <a:rPr lang="fr-FR" sz="1200" b="1" i="1" dirty="0" smtClean="0"/>
              <a:t>A l’exception de l’eau, l’emploi d’adjuvants pour faciliter l’extraction des huiles est interdit.</a:t>
            </a:r>
          </a:p>
          <a:p>
            <a:pPr algn="just"/>
            <a:r>
              <a:rPr lang="fr-FR" sz="1200" b="1" i="1" dirty="0" smtClean="0"/>
              <a:t>L’eau utilisée doit être potable.</a:t>
            </a:r>
          </a:p>
          <a:p>
            <a:pPr algn="just"/>
            <a:r>
              <a:rPr lang="fr-FR" sz="1200" b="1" i="1" dirty="0" smtClean="0"/>
              <a:t>Il est interdit d’utiliser la méthode de transformation dite «de seconde pression».</a:t>
            </a:r>
          </a:p>
          <a:p>
            <a:pPr algn="just"/>
            <a:r>
              <a:rPr lang="fr-FR" sz="1200" b="1" i="1" dirty="0" smtClean="0"/>
              <a:t>L’ajout d’additifs alimentaires est interdit.</a:t>
            </a:r>
          </a:p>
          <a:p>
            <a:pPr lvl="0" algn="just"/>
            <a:r>
              <a:rPr lang="fr-FR" sz="1200" b="1" i="1" dirty="0" smtClean="0"/>
              <a:t>Le procédé d’extraction ne doit faire intervenir que des procédés mécaniques sans échauffement de la pâte d’olive au-delà d’une température maximale de 27 °C.</a:t>
            </a:r>
          </a:p>
          <a:p>
            <a:pPr algn="just"/>
            <a:r>
              <a:rPr lang="fr-FR" sz="1200" b="1" i="1" dirty="0" smtClean="0"/>
              <a:t> </a:t>
            </a:r>
          </a:p>
          <a:p>
            <a:pPr algn="just"/>
            <a:r>
              <a:rPr lang="fr-FR" sz="1200" b="1" i="1" dirty="0" smtClean="0"/>
              <a:t>Le malaxage ne doit pas durer plus de 30 minutes.</a:t>
            </a:r>
          </a:p>
          <a:p>
            <a:pPr algn="just"/>
            <a:r>
              <a:rPr lang="fr-FR" sz="1200" b="1" i="1" dirty="0" smtClean="0"/>
              <a:t>Si l’extraction est faite avec une chaîne continue à trois phases, les quantités d’eau incorporée au moment du malaxage sont au maximum de 30 % du poids d’olives mises en œuvre.</a:t>
            </a:r>
          </a:p>
          <a:p>
            <a:pPr algn="just"/>
            <a:r>
              <a:rPr lang="fr-FR" sz="1200" b="1" i="1" dirty="0" smtClean="0"/>
              <a:t> </a:t>
            </a:r>
          </a:p>
          <a:p>
            <a:pPr algn="just"/>
            <a:r>
              <a:rPr lang="fr-FR" sz="1200" b="1" i="1" dirty="0" smtClean="0"/>
              <a:t>L’extraction devra être réalisée exclusivement avec le système continu.</a:t>
            </a:r>
          </a:p>
          <a:p>
            <a:pPr algn="just"/>
            <a:r>
              <a:rPr lang="fr-FR" sz="1200" b="1" i="1" dirty="0" smtClean="0"/>
              <a:t>Le rendement maximum des olives à l'huile ne peut pas excéder 20%.</a:t>
            </a:r>
          </a:p>
          <a:p>
            <a:pPr algn="just"/>
            <a:r>
              <a:rPr lang="fr-FR" sz="1200" b="1" i="1" dirty="0" smtClean="0"/>
              <a:t>L'huile doit être filtrée avant stockage au plus tard 72 heures après son extraction.</a:t>
            </a:r>
          </a:p>
          <a:p>
            <a:pPr algn="just"/>
            <a:endParaRPr lang="fr-FR" sz="1200" b="1" i="1" dirty="0" smtClean="0"/>
          </a:p>
          <a:p>
            <a:pPr lvl="0" algn="just"/>
            <a:r>
              <a:rPr lang="fr-FR" sz="1200" b="1" i="1" dirty="0" smtClean="0"/>
              <a:t>Les citernes, les pompes et les canalisations de transfert des huiles doivent être aptes pour le stockage et le transport des denrées alimentaires et fabriquées avec des matériaux qui permettent de préserver la nature, la qualité et la composition de l’huile destinée au conditionnement,</a:t>
            </a:r>
            <a:r>
              <a:rPr lang="fr-FR" sz="1200" dirty="0" smtClean="0"/>
              <a:t> </a:t>
            </a:r>
            <a:r>
              <a:rPr lang="fr-FR" sz="1200" b="1" i="1" dirty="0" smtClean="0"/>
              <a:t>sous gaz inertes (azote, argon, etc.) et placées dans des locaux adaptés au stockage avec des systèmes de climatisation à des températures entre 12° et 18°C.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 5">
            <a:extLst>
              <a:ext uri="{FF2B5EF4-FFF2-40B4-BE49-F238E27FC236}">
                <a16:creationId xmlns="" xmlns:a16="http://schemas.microsoft.com/office/drawing/2014/main" id="{61BD3727-0648-4498-A1A3-0DD44FF4F4A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045331" y="5781675"/>
            <a:ext cx="1057988" cy="1076325"/>
          </a:xfrm>
          <a:prstGeom prst="rect">
            <a:avLst/>
          </a:prstGeom>
        </p:spPr>
      </p:pic>
      <p:sp>
        <p:nvSpPr>
          <p:cNvPr id="7" name="object 2"/>
          <p:cNvSpPr txBox="1"/>
          <p:nvPr/>
        </p:nvSpPr>
        <p:spPr>
          <a:xfrm>
            <a:off x="595274" y="285728"/>
            <a:ext cx="10787138" cy="344966"/>
          </a:xfrm>
          <a:prstGeom prst="rect">
            <a:avLst/>
          </a:prstGeom>
        </p:spPr>
        <p:txBody>
          <a:bodyPr vert="horz" wrap="square" lIns="0" tIns="67310" rIns="0" bIns="0" rtlCol="0">
            <a:spAutoFit/>
          </a:bodyPr>
          <a:lstStyle/>
          <a:p>
            <a:pPr marL="355600" indent="-342900" algn="ctr">
              <a:lnSpc>
                <a:spcPct val="100000"/>
              </a:lnSpc>
              <a:spcBef>
                <a:spcPts val="530"/>
              </a:spcBef>
              <a:tabLst>
                <a:tab pos="354965" algn="l"/>
                <a:tab pos="355600" algn="l"/>
              </a:tabLst>
            </a:pPr>
            <a:r>
              <a:rPr lang="fr-FR" b="1" i="1" spc="-5" dirty="0" smtClean="0">
                <a:solidFill>
                  <a:srgbClr val="006FC0"/>
                </a:solidFill>
                <a:latin typeface="Calibri"/>
                <a:cs typeface="Calibri"/>
              </a:rPr>
              <a:t>CAHIER DES CHARGES LABEL HUILE D’OLIVE VIERGE EXTRA SERVAGRI</a:t>
            </a:r>
            <a:endParaRPr lang="fr-FR" b="1" i="1" spc="-5" dirty="0">
              <a:solidFill>
                <a:srgbClr val="006FC0"/>
              </a:solidFill>
              <a:latin typeface="Calibri"/>
              <a:cs typeface="Calibri"/>
            </a:endParaRPr>
          </a:p>
        </p:txBody>
      </p:sp>
      <p:sp>
        <p:nvSpPr>
          <p:cNvPr id="30724" name="Rectangle 4"/>
          <p:cNvSpPr>
            <a:spLocks noChangeArrowheads="1"/>
          </p:cNvSpPr>
          <p:nvPr/>
        </p:nvSpPr>
        <p:spPr bwMode="auto">
          <a:xfrm>
            <a:off x="666712" y="857232"/>
            <a:ext cx="10429948" cy="52322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smtClean="0"/>
              <a:t> </a:t>
            </a:r>
          </a:p>
          <a:p>
            <a:r>
              <a:rPr lang="fr-FR" sz="1600" b="1" i="1" u="sng" dirty="0" smtClean="0">
                <a:solidFill>
                  <a:srgbClr val="00B0F0"/>
                </a:solidFill>
                <a:latin typeface="Calibri" pitchFamily="34" charset="0"/>
                <a:ea typeface="Arial" pitchFamily="34" charset="0"/>
                <a:cs typeface="Calibri" pitchFamily="34" charset="0"/>
              </a:rPr>
              <a:t>Conditionnement de l’huile d’olive vierge extra </a:t>
            </a:r>
          </a:p>
          <a:p>
            <a:r>
              <a:rPr lang="fr-FR" sz="1600" dirty="0" smtClean="0"/>
              <a:t> </a:t>
            </a:r>
          </a:p>
          <a:p>
            <a:r>
              <a:rPr lang="fr-FR" sz="1200" b="1" i="1" dirty="0" smtClean="0"/>
              <a:t>Les huiles doivent être conditionnées selon les conditions techniques déterminées dans la législation en vigueur, </a:t>
            </a:r>
            <a:r>
              <a:rPr lang="fr-FR" sz="1200" b="1" i="1" u="sng" dirty="0" smtClean="0"/>
              <a:t>dans des unités de conditionnement situées à l’intérieur de l’aire de production </a:t>
            </a:r>
            <a:r>
              <a:rPr lang="fr-FR" sz="1200" b="1" i="1" dirty="0" smtClean="0"/>
              <a:t>définie par ce cahier des charges.</a:t>
            </a:r>
          </a:p>
          <a:p>
            <a:r>
              <a:rPr lang="fr-FR" sz="1200" b="1" i="1" dirty="0" smtClean="0"/>
              <a:t> </a:t>
            </a:r>
          </a:p>
          <a:p>
            <a:r>
              <a:rPr lang="fr-FR" sz="1200" b="1" i="1" dirty="0" smtClean="0"/>
              <a:t>Les unités de conditionnement, sont  habilitées selon les dispositions ci-après.</a:t>
            </a:r>
          </a:p>
          <a:p>
            <a:r>
              <a:rPr lang="fr-FR" sz="1200" b="1" i="1" dirty="0" smtClean="0"/>
              <a:t> </a:t>
            </a:r>
          </a:p>
          <a:p>
            <a:r>
              <a:rPr lang="fr-FR" sz="1200" b="1" i="1" dirty="0" smtClean="0"/>
              <a:t>L’habilitation des unités de conditionnement est faite sur la base de leur aptitude avérée à respecter le présent cahier des charges pour les étapes les concernant.</a:t>
            </a:r>
          </a:p>
          <a:p>
            <a:r>
              <a:rPr lang="fr-FR" sz="1200" b="1" i="1" dirty="0" smtClean="0"/>
              <a:t> </a:t>
            </a:r>
          </a:p>
          <a:p>
            <a:r>
              <a:rPr lang="fr-FR" sz="1200" b="1" i="1" dirty="0" smtClean="0"/>
              <a:t>Toute unité de conditionnement désirant être habilitée pour le label doit en faire la demande auprès l’Agence pour la Méditerranée (</a:t>
            </a:r>
            <a:r>
              <a:rPr lang="fr-FR" sz="1200" b="1" i="1" dirty="0" err="1" smtClean="0"/>
              <a:t>ApM</a:t>
            </a:r>
            <a:r>
              <a:rPr lang="fr-FR" sz="1200" b="1" i="1" dirty="0" smtClean="0"/>
              <a:t>) au plus tard le 30 juillet de l’année du démarrage de la campagne annuelle. Elle doit s’engager à respecter les conditions de production du présent cahier de charges. </a:t>
            </a:r>
          </a:p>
          <a:p>
            <a:r>
              <a:rPr lang="fr-FR" sz="1200" b="1" i="1" dirty="0" smtClean="0"/>
              <a:t> </a:t>
            </a:r>
          </a:p>
          <a:p>
            <a:r>
              <a:rPr lang="fr-FR" sz="1200" b="1" i="1" dirty="0" smtClean="0"/>
              <a:t>Elle doit s’approvisionner exclusivement auprès d’huileries dans la zone du label et avec des lots d’huile certifiés.</a:t>
            </a:r>
          </a:p>
          <a:p>
            <a:r>
              <a:rPr lang="fr-FR" sz="1200" b="1" i="1" dirty="0" smtClean="0"/>
              <a:t> </a:t>
            </a:r>
          </a:p>
          <a:p>
            <a:r>
              <a:rPr lang="fr-FR" sz="1200" b="1" i="1" dirty="0" smtClean="0"/>
              <a:t>L’habilitation est attribuée par l’Agence pour la Méditerranée (</a:t>
            </a:r>
            <a:r>
              <a:rPr lang="fr-FR" sz="1200" b="1" i="1" dirty="0" err="1" smtClean="0"/>
              <a:t>ApM</a:t>
            </a:r>
            <a:r>
              <a:rPr lang="fr-FR" sz="1200" b="1" i="1" dirty="0" smtClean="0"/>
              <a:t>) et la liste des unités de conditionnement habilitées est consultable auprès des services de l’observatoire.</a:t>
            </a:r>
          </a:p>
          <a:p>
            <a:r>
              <a:rPr lang="fr-FR" sz="1200" b="1" i="1" dirty="0" smtClean="0"/>
              <a:t> </a:t>
            </a:r>
          </a:p>
          <a:p>
            <a:r>
              <a:rPr lang="fr-FR" sz="1200" b="1" i="1" dirty="0" smtClean="0"/>
              <a:t>L’huile d’olive vierge extra SERVAGRI est commercialisée conditionnée dans des emballages conformes à la réglementation en vigueur. Elle doit être filtrée.</a:t>
            </a:r>
          </a:p>
          <a:p>
            <a:r>
              <a:rPr lang="fr-FR" sz="1200" b="1" i="1" dirty="0" smtClean="0"/>
              <a:t> </a:t>
            </a:r>
          </a:p>
          <a:p>
            <a:r>
              <a:rPr lang="fr-FR" sz="1200" b="1" i="1" dirty="0" smtClean="0"/>
              <a:t>Le type d’emballage choisi doit permettre une bonne protection de l’huile contre les altérations dues à la lumière ainsi que contre l’oxydation par l’air.</a:t>
            </a:r>
          </a:p>
          <a:p>
            <a:r>
              <a:rPr lang="fr-FR" sz="1200" b="1" i="1" dirty="0" smtClean="0"/>
              <a:t> </a:t>
            </a:r>
          </a:p>
          <a:p>
            <a:r>
              <a:rPr lang="fr-FR" sz="1200" b="1" i="1" dirty="0" smtClean="0"/>
              <a:t>A aucun moment des étapes du conditionnement, l’huile ne doit être réchauffée au-delà de 27°C.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 5">
            <a:extLst>
              <a:ext uri="{FF2B5EF4-FFF2-40B4-BE49-F238E27FC236}">
                <a16:creationId xmlns="" xmlns:a16="http://schemas.microsoft.com/office/drawing/2014/main" id="{61BD3727-0648-4498-A1A3-0DD44FF4F4A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045331" y="5781675"/>
            <a:ext cx="1057988" cy="1076325"/>
          </a:xfrm>
          <a:prstGeom prst="rect">
            <a:avLst/>
          </a:prstGeom>
        </p:spPr>
      </p:pic>
      <p:sp>
        <p:nvSpPr>
          <p:cNvPr id="7" name="object 2"/>
          <p:cNvSpPr txBox="1"/>
          <p:nvPr/>
        </p:nvSpPr>
        <p:spPr>
          <a:xfrm>
            <a:off x="523836" y="285728"/>
            <a:ext cx="10787138" cy="344966"/>
          </a:xfrm>
          <a:prstGeom prst="rect">
            <a:avLst/>
          </a:prstGeom>
        </p:spPr>
        <p:txBody>
          <a:bodyPr vert="horz" wrap="square" lIns="0" tIns="67310" rIns="0" bIns="0" rtlCol="0">
            <a:spAutoFit/>
          </a:bodyPr>
          <a:lstStyle/>
          <a:p>
            <a:pPr marL="355600" indent="-342900" algn="ctr">
              <a:lnSpc>
                <a:spcPct val="100000"/>
              </a:lnSpc>
              <a:spcBef>
                <a:spcPts val="530"/>
              </a:spcBef>
              <a:tabLst>
                <a:tab pos="354965" algn="l"/>
                <a:tab pos="355600" algn="l"/>
              </a:tabLst>
            </a:pPr>
            <a:r>
              <a:rPr lang="fr-FR" b="1" i="1" spc="-5" dirty="0" smtClean="0">
                <a:solidFill>
                  <a:srgbClr val="006FC0"/>
                </a:solidFill>
                <a:latin typeface="Calibri"/>
                <a:cs typeface="Calibri"/>
              </a:rPr>
              <a:t>CAHIER DES CHARGES LABEL HUILE D’OLIVE VIERGE EXTRA SERVAGRI</a:t>
            </a:r>
            <a:endParaRPr lang="fr-FR" b="1" i="1" spc="-5" dirty="0">
              <a:solidFill>
                <a:srgbClr val="006FC0"/>
              </a:solidFill>
              <a:latin typeface="Calibri"/>
              <a:cs typeface="Calibri"/>
            </a:endParaRPr>
          </a:p>
        </p:txBody>
      </p:sp>
      <p:sp>
        <p:nvSpPr>
          <p:cNvPr id="30724" name="Rectangle 4"/>
          <p:cNvSpPr>
            <a:spLocks noChangeArrowheads="1"/>
          </p:cNvSpPr>
          <p:nvPr/>
        </p:nvSpPr>
        <p:spPr bwMode="auto">
          <a:xfrm>
            <a:off x="666712" y="857232"/>
            <a:ext cx="10429948"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smtClean="0"/>
              <a:t> </a:t>
            </a:r>
          </a:p>
          <a:p>
            <a:r>
              <a:rPr lang="fr-FR" sz="1600" b="1" i="1" u="sng" dirty="0" smtClean="0">
                <a:solidFill>
                  <a:srgbClr val="00B0F0"/>
                </a:solidFill>
                <a:latin typeface="Calibri" pitchFamily="34" charset="0"/>
                <a:ea typeface="Arial" pitchFamily="34" charset="0"/>
                <a:cs typeface="Calibri" pitchFamily="34" charset="0"/>
              </a:rPr>
              <a:t>Caractéristiques du produit fini</a:t>
            </a:r>
          </a:p>
          <a:p>
            <a:r>
              <a:rPr lang="it-IT" sz="1600" dirty="0" smtClean="0"/>
              <a:t> </a:t>
            </a:r>
            <a:endParaRPr lang="fr-FR" sz="1600" dirty="0" smtClean="0"/>
          </a:p>
          <a:p>
            <a:r>
              <a:rPr lang="fr-FR" sz="1400" b="1" i="1" dirty="0" smtClean="0"/>
              <a:t>L’huile d’olive vierge extra SERVAGRI, en plus d’être conforme aux dispositions de la réglementation en vigueur de l’UE et de la Tunisie, doit répondre aux caractéristiques suivantes :</a:t>
            </a:r>
          </a:p>
          <a:p>
            <a:endParaRPr lang="fr-FR" sz="1400" b="1" i="1" dirty="0" smtClean="0"/>
          </a:p>
          <a:p>
            <a:r>
              <a:rPr lang="fr-FR" sz="1400" b="1" i="1" u="sng" dirty="0" smtClean="0">
                <a:solidFill>
                  <a:srgbClr val="92D050"/>
                </a:solidFill>
              </a:rPr>
              <a:t>Paramètres chimiques (Méthode COI)</a:t>
            </a:r>
          </a:p>
          <a:p>
            <a:r>
              <a:rPr lang="fr-FR" sz="1400" b="1" i="1" dirty="0" smtClean="0"/>
              <a:t>Acidité (exprimée en acide oléique) : max 0,5%;</a:t>
            </a:r>
          </a:p>
          <a:p>
            <a:r>
              <a:rPr lang="fr-FR" sz="1400" b="1" i="1" dirty="0" smtClean="0"/>
              <a:t>Indice de peroxyde ≤ 12 </a:t>
            </a:r>
            <a:r>
              <a:rPr lang="fr-FR" sz="1400" b="1" i="1" dirty="0" err="1" smtClean="0"/>
              <a:t>mEq</a:t>
            </a:r>
            <a:r>
              <a:rPr lang="fr-FR" sz="1400" b="1" i="1" dirty="0" smtClean="0"/>
              <a:t> O2/kg d’huile (sur l’échelle COI);</a:t>
            </a:r>
          </a:p>
          <a:p>
            <a:r>
              <a:rPr lang="fr-FR" sz="1400" b="1" i="1" dirty="0" smtClean="0"/>
              <a:t>K232 ≤ 2,50;</a:t>
            </a:r>
          </a:p>
          <a:p>
            <a:r>
              <a:rPr lang="fr-FR" sz="1400" b="1" i="1" dirty="0" smtClean="0"/>
              <a:t>K270 ≤ 0,22;</a:t>
            </a:r>
          </a:p>
          <a:p>
            <a:r>
              <a:rPr lang="fr-FR" sz="1400" b="1" i="1" dirty="0" smtClean="0"/>
              <a:t>Phénols totaux ≥200 mg/kg</a:t>
            </a:r>
          </a:p>
          <a:p>
            <a:r>
              <a:rPr lang="fr-FR" sz="1400" b="1" i="1" dirty="0" smtClean="0"/>
              <a:t>Esters Éthyliques &lt; 30mg/kg</a:t>
            </a:r>
          </a:p>
          <a:p>
            <a:r>
              <a:rPr lang="fr-FR" sz="1400" b="1" i="1" dirty="0" smtClean="0"/>
              <a:t> </a:t>
            </a:r>
          </a:p>
          <a:p>
            <a:r>
              <a:rPr lang="fr-FR" sz="1400" b="1" i="1" u="sng" dirty="0" smtClean="0">
                <a:solidFill>
                  <a:srgbClr val="92D050"/>
                </a:solidFill>
              </a:rPr>
              <a:t>Paramètres  Organoleptiques (Méthode COI)</a:t>
            </a:r>
          </a:p>
          <a:p>
            <a:r>
              <a:rPr lang="fr-FR" sz="1400" b="1" i="1" dirty="0" smtClean="0"/>
              <a:t>Médiane du fruité (</a:t>
            </a:r>
            <a:r>
              <a:rPr lang="fr-FR" sz="1400" b="1" i="1" dirty="0" err="1" smtClean="0"/>
              <a:t>Mf</a:t>
            </a:r>
            <a:r>
              <a:rPr lang="fr-FR" sz="1400" b="1" i="1" dirty="0" smtClean="0"/>
              <a:t>) </a:t>
            </a:r>
            <a:r>
              <a:rPr lang="it-IT" sz="1400" b="1" i="1" dirty="0" smtClean="0"/>
              <a:t>&gt;2 et &lt; 8</a:t>
            </a:r>
            <a:r>
              <a:rPr lang="fr-FR" sz="1400" b="1" i="1" dirty="0" smtClean="0"/>
              <a:t> (sur l’échelle COI) </a:t>
            </a:r>
          </a:p>
          <a:p>
            <a:r>
              <a:rPr lang="fr-FR" sz="1400" b="1" i="1" dirty="0" smtClean="0"/>
              <a:t>Dominantes aromatiques :</a:t>
            </a:r>
          </a:p>
          <a:p>
            <a:pPr lvl="0"/>
            <a:r>
              <a:rPr lang="fr-FR" sz="1400" b="1" i="1" dirty="0" smtClean="0"/>
              <a:t>Amande verte</a:t>
            </a:r>
          </a:p>
          <a:p>
            <a:pPr lvl="0"/>
            <a:r>
              <a:rPr lang="fr-FR" sz="1400" b="1" i="1" dirty="0" smtClean="0"/>
              <a:t>Herbe coupée</a:t>
            </a:r>
          </a:p>
          <a:p>
            <a:pPr lvl="0"/>
            <a:r>
              <a:rPr lang="fr-FR" sz="1400" b="1" i="1" dirty="0" smtClean="0"/>
              <a:t>Tomate</a:t>
            </a:r>
          </a:p>
          <a:p>
            <a:pPr lvl="0"/>
            <a:r>
              <a:rPr lang="fr-FR" sz="1400" b="1" i="1" dirty="0" smtClean="0"/>
              <a:t>Artichaut</a:t>
            </a:r>
          </a:p>
          <a:p>
            <a:r>
              <a:rPr lang="fr-FR" sz="1400" b="1" i="1" dirty="0" smtClean="0"/>
              <a:t>L’huile d’olive vierge extra SERVAGRI doit répondre aux caractéristiques suivantes des attributs sensoriels positifs :</a:t>
            </a:r>
          </a:p>
          <a:p>
            <a:pPr lvl="0"/>
            <a:r>
              <a:rPr lang="fr-FR" sz="1400" b="1" i="1" dirty="0" smtClean="0"/>
              <a:t>Amer ≥ 2 et </a:t>
            </a:r>
            <a:r>
              <a:rPr lang="it-IT" sz="1400" b="1" i="1" dirty="0" smtClean="0"/>
              <a:t>&lt;7</a:t>
            </a:r>
            <a:r>
              <a:rPr lang="fr-FR" sz="1400" b="1" i="1" dirty="0" smtClean="0"/>
              <a:t>	</a:t>
            </a:r>
          </a:p>
          <a:p>
            <a:pPr lvl="0"/>
            <a:r>
              <a:rPr lang="fr-FR" sz="1400" b="1" i="1" dirty="0" smtClean="0"/>
              <a:t>Piquant ≥ 2 et </a:t>
            </a:r>
            <a:r>
              <a:rPr lang="it-IT" sz="1400" b="1" i="1" dirty="0" smtClean="0"/>
              <a:t>&lt;8</a:t>
            </a:r>
            <a:endParaRPr lang="fr-FR" sz="1400" b="1" i="1"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 5">
            <a:extLst>
              <a:ext uri="{FF2B5EF4-FFF2-40B4-BE49-F238E27FC236}">
                <a16:creationId xmlns="" xmlns:a16="http://schemas.microsoft.com/office/drawing/2014/main" id="{61BD3727-0648-4498-A1A3-0DD44FF4F4A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045331" y="5781675"/>
            <a:ext cx="1057988" cy="1076325"/>
          </a:xfrm>
          <a:prstGeom prst="rect">
            <a:avLst/>
          </a:prstGeom>
        </p:spPr>
      </p:pic>
      <p:sp>
        <p:nvSpPr>
          <p:cNvPr id="7" name="object 2"/>
          <p:cNvSpPr txBox="1"/>
          <p:nvPr/>
        </p:nvSpPr>
        <p:spPr>
          <a:xfrm>
            <a:off x="523836" y="357166"/>
            <a:ext cx="10787138" cy="344966"/>
          </a:xfrm>
          <a:prstGeom prst="rect">
            <a:avLst/>
          </a:prstGeom>
        </p:spPr>
        <p:txBody>
          <a:bodyPr vert="horz" wrap="square" lIns="0" tIns="67310" rIns="0" bIns="0" rtlCol="0">
            <a:spAutoFit/>
          </a:bodyPr>
          <a:lstStyle/>
          <a:p>
            <a:pPr marL="355600" indent="-342900" algn="ctr">
              <a:lnSpc>
                <a:spcPct val="100000"/>
              </a:lnSpc>
              <a:spcBef>
                <a:spcPts val="530"/>
              </a:spcBef>
              <a:tabLst>
                <a:tab pos="354965" algn="l"/>
                <a:tab pos="355600" algn="l"/>
              </a:tabLst>
            </a:pPr>
            <a:r>
              <a:rPr lang="fr-FR" b="1" i="1" spc="-5" dirty="0" smtClean="0">
                <a:solidFill>
                  <a:srgbClr val="006FC0"/>
                </a:solidFill>
                <a:latin typeface="Calibri"/>
                <a:cs typeface="Calibri"/>
              </a:rPr>
              <a:t>CAHIER DES CHARGES LABEL HUILE D’OLIVE VIERGE EXTRA SERVAGRI</a:t>
            </a:r>
            <a:endParaRPr lang="fr-FR" b="1" i="1" spc="-5" dirty="0">
              <a:solidFill>
                <a:srgbClr val="006FC0"/>
              </a:solidFill>
              <a:latin typeface="Calibri"/>
              <a:cs typeface="Calibri"/>
            </a:endParaRPr>
          </a:p>
        </p:txBody>
      </p:sp>
      <p:sp>
        <p:nvSpPr>
          <p:cNvPr id="30724" name="Rectangle 4"/>
          <p:cNvSpPr>
            <a:spLocks noChangeArrowheads="1"/>
          </p:cNvSpPr>
          <p:nvPr/>
        </p:nvSpPr>
        <p:spPr bwMode="auto">
          <a:xfrm>
            <a:off x="595274" y="1000108"/>
            <a:ext cx="10429948"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r-FR" sz="1600" b="1" i="1" u="sng" dirty="0" smtClean="0">
                <a:solidFill>
                  <a:srgbClr val="00B0F0"/>
                </a:solidFill>
                <a:latin typeface="Calibri" pitchFamily="34" charset="0"/>
                <a:ea typeface="Arial" pitchFamily="34" charset="0"/>
                <a:cs typeface="Calibri" pitchFamily="34" charset="0"/>
              </a:rPr>
              <a:t>Étiquetage et commercialisation</a:t>
            </a:r>
          </a:p>
          <a:p>
            <a:pPr algn="just"/>
            <a:r>
              <a:rPr lang="fr-FR" sz="1600" dirty="0" smtClean="0"/>
              <a:t> </a:t>
            </a:r>
          </a:p>
          <a:p>
            <a:pPr algn="just"/>
            <a:r>
              <a:rPr lang="fr-FR" sz="1200" b="1" i="1" dirty="0" smtClean="0"/>
              <a:t>En plus des dispositions prévues dans la réglementation en vigueur relative à l’étiquetage de l’huile d’olive vierge extra, l’Agence pour la Méditerranée (</a:t>
            </a:r>
            <a:r>
              <a:rPr lang="fr-FR" sz="1200" b="1" i="1" dirty="0" err="1" smtClean="0"/>
              <a:t>ApM</a:t>
            </a:r>
            <a:r>
              <a:rPr lang="fr-FR" sz="1200" b="1" i="1" dirty="0" smtClean="0"/>
              <a:t>), après la sélection d’un organisme de certification agréé en Italie et en Tunisie apte à fournir des certificats Huile d’olive SERVAGRI, définit les règles que doit respecter l’ensemble des entreprises adhérentes et qui commercialisent l’huile d’olive SERVAGRI comme suit:</a:t>
            </a:r>
          </a:p>
          <a:p>
            <a:pPr lvl="0" algn="just"/>
            <a:r>
              <a:rPr lang="fr-FR" sz="1200" b="1" i="1" dirty="0" smtClean="0"/>
              <a:t>- Utilisation du logotype « SERVAGRI », </a:t>
            </a:r>
          </a:p>
          <a:p>
            <a:pPr lvl="0" algn="just"/>
            <a:r>
              <a:rPr lang="fr-FR" sz="1200" b="1" i="1" dirty="0" smtClean="0"/>
              <a:t>- Mention « Certifié par l’Agence pour la Méditerranée (</a:t>
            </a:r>
            <a:r>
              <a:rPr lang="fr-FR" sz="1200" b="1" i="1" dirty="0" err="1" smtClean="0"/>
              <a:t>ApM</a:t>
            </a:r>
            <a:r>
              <a:rPr lang="fr-FR" sz="1200" b="1" i="1" dirty="0" smtClean="0"/>
              <a:t>)»,</a:t>
            </a:r>
          </a:p>
          <a:p>
            <a:pPr lvl="0" algn="just"/>
            <a:r>
              <a:rPr lang="fr-FR" sz="1200" b="1" i="1" dirty="0" smtClean="0"/>
              <a:t>- Coordonnées en clair de l’entité responsable de la mise sur le marché (Producteur, huilerie ou le conditionneur),</a:t>
            </a:r>
          </a:p>
          <a:p>
            <a:pPr lvl="0" algn="just"/>
            <a:r>
              <a:rPr lang="fr-FR" sz="1200" b="1" i="1" dirty="0" smtClean="0"/>
              <a:t>- Coordonnées de l’organisme gestionnaire : « l’Agence pour la Méditerranée (</a:t>
            </a:r>
            <a:r>
              <a:rPr lang="fr-FR" sz="1200" b="1" i="1" dirty="0" err="1" smtClean="0"/>
              <a:t>ApM</a:t>
            </a:r>
            <a:r>
              <a:rPr lang="fr-FR" sz="1200" b="1" i="1" dirty="0" smtClean="0"/>
              <a:t>)»</a:t>
            </a:r>
          </a:p>
          <a:p>
            <a:pPr lvl="0" algn="just"/>
            <a:r>
              <a:rPr lang="fr-FR" sz="1200" b="1" i="1" dirty="0" smtClean="0"/>
              <a:t>- Étiquetage des caractéristiques certifiées communicantes :</a:t>
            </a:r>
          </a:p>
          <a:p>
            <a:pPr lvl="0" algn="just"/>
            <a:r>
              <a:rPr lang="fr-FR" sz="1200" b="1" i="1" dirty="0" smtClean="0"/>
              <a:t>	* Huile d’olive extra vierge élaborée uniquement à partir de variétés d’olives tunisiennes / italiennes </a:t>
            </a:r>
          </a:p>
          <a:p>
            <a:pPr lvl="0" algn="just"/>
            <a:r>
              <a:rPr lang="fr-FR" sz="1200" b="1" i="1" dirty="0" smtClean="0"/>
              <a:t>	* Teneur élevée garantie en antioxydants</a:t>
            </a:r>
          </a:p>
          <a:p>
            <a:pPr algn="just"/>
            <a:r>
              <a:rPr lang="fr-FR" sz="1200" b="1" i="1" dirty="0" smtClean="0"/>
              <a:t> </a:t>
            </a:r>
          </a:p>
          <a:p>
            <a:pPr algn="just"/>
            <a:r>
              <a:rPr lang="fr-FR" sz="1200" b="1" i="1" dirty="0" smtClean="0"/>
              <a:t>Cet étiquetage est précédé de la mention « caractéristiques certifiées »</a:t>
            </a:r>
          </a:p>
          <a:p>
            <a:pPr algn="just"/>
            <a:r>
              <a:rPr lang="fr-FR" sz="1200" b="1" i="1" dirty="0" smtClean="0"/>
              <a:t> </a:t>
            </a:r>
          </a:p>
          <a:p>
            <a:pPr algn="just"/>
            <a:r>
              <a:rPr lang="fr-FR" sz="1200" b="1" i="1" dirty="0" smtClean="0"/>
              <a:t>La mention « Huile d’olive vierge extra </a:t>
            </a:r>
            <a:r>
              <a:rPr lang="fr-FR" sz="1200" b="1" i="1" dirty="0" err="1" smtClean="0"/>
              <a:t>ServAgri</a:t>
            </a:r>
            <a:r>
              <a:rPr lang="fr-FR" sz="1200" b="1" i="1" dirty="0" smtClean="0"/>
              <a:t> » est obligatoire sur l’étiquetage des produits bénéficiant du label. Cette mention peut figurer sur l’étiquetage du produit selon les différentes présentations suivantes, de façon alternative ou complémentaire :</a:t>
            </a:r>
          </a:p>
          <a:p>
            <a:pPr lvl="0" algn="just"/>
            <a:r>
              <a:rPr lang="fr-FR" sz="1200" b="1" i="1" dirty="0" smtClean="0"/>
              <a:t>- en tant que dénomination du produit</a:t>
            </a:r>
          </a:p>
          <a:p>
            <a:pPr lvl="0" algn="just"/>
            <a:r>
              <a:rPr lang="fr-FR" sz="1200" b="1" i="1" dirty="0" smtClean="0"/>
              <a:t>- sous forme de mention communicante</a:t>
            </a:r>
          </a:p>
          <a:p>
            <a:pPr algn="just"/>
            <a:r>
              <a:rPr lang="fr-FR" sz="1200" b="1" i="1" dirty="0" smtClean="0"/>
              <a:t> </a:t>
            </a:r>
          </a:p>
          <a:p>
            <a:pPr algn="just"/>
            <a:r>
              <a:rPr lang="fr-FR" sz="1200" b="1" i="1" dirty="0" smtClean="0"/>
              <a:t>Ces indications sont regroupées dans le même champ visuel et sur la même étiquette. Elles sont présentées dans des caractères apparents, lisibles, indélébiles et suffisamment grands afin que ces indications se distinguent nettement de l’ensemble des autres indications écrites et dessins.</a:t>
            </a:r>
          </a:p>
          <a:p>
            <a:pPr algn="just"/>
            <a:r>
              <a:rPr lang="fr-FR" sz="1200" b="1" i="1" dirty="0" smtClean="0"/>
              <a:t> </a:t>
            </a:r>
          </a:p>
          <a:p>
            <a:pPr algn="just"/>
            <a:r>
              <a:rPr lang="fr-FR" sz="1200" b="1" i="1" dirty="0" smtClean="0"/>
              <a:t>De façon facultative et à condition de respecter les dispositions ci-dessous, il est possible d’utiliser la mention suivante :</a:t>
            </a:r>
          </a:p>
          <a:p>
            <a:pPr algn="just"/>
            <a:endParaRPr lang="fr-FR" sz="1200" b="1" i="1" dirty="0" smtClean="0"/>
          </a:p>
          <a:p>
            <a:r>
              <a:rPr lang="fr-FR" sz="1200" dirty="0" smtClean="0"/>
              <a:t>«</a:t>
            </a:r>
            <a:r>
              <a:rPr lang="fr-FR" sz="1200" b="1" i="1" dirty="0" smtClean="0"/>
              <a:t> Extrait à froid » : pour les huiles d’olive vierges extra obtenues par un procédé de centrifugation de la pâte d’olive à moins de 27 degrés.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 5">
            <a:extLst>
              <a:ext uri="{FF2B5EF4-FFF2-40B4-BE49-F238E27FC236}">
                <a16:creationId xmlns="" xmlns:a16="http://schemas.microsoft.com/office/drawing/2014/main" id="{61BD3727-0648-4498-A1A3-0DD44FF4F4A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045331" y="5781675"/>
            <a:ext cx="1057988" cy="1076325"/>
          </a:xfrm>
          <a:prstGeom prst="rect">
            <a:avLst/>
          </a:prstGeom>
        </p:spPr>
      </p:pic>
      <p:sp>
        <p:nvSpPr>
          <p:cNvPr id="7" name="object 2"/>
          <p:cNvSpPr txBox="1"/>
          <p:nvPr/>
        </p:nvSpPr>
        <p:spPr>
          <a:xfrm>
            <a:off x="595274" y="285728"/>
            <a:ext cx="10787138" cy="344966"/>
          </a:xfrm>
          <a:prstGeom prst="rect">
            <a:avLst/>
          </a:prstGeom>
        </p:spPr>
        <p:txBody>
          <a:bodyPr vert="horz" wrap="square" lIns="0" tIns="67310" rIns="0" bIns="0" rtlCol="0">
            <a:spAutoFit/>
          </a:bodyPr>
          <a:lstStyle/>
          <a:p>
            <a:pPr marL="355600" indent="-342900" algn="ctr">
              <a:lnSpc>
                <a:spcPct val="100000"/>
              </a:lnSpc>
              <a:spcBef>
                <a:spcPts val="530"/>
              </a:spcBef>
              <a:tabLst>
                <a:tab pos="354965" algn="l"/>
                <a:tab pos="355600" algn="l"/>
              </a:tabLst>
            </a:pPr>
            <a:r>
              <a:rPr lang="fr-FR" b="1" i="1" spc="-5" dirty="0" smtClean="0">
                <a:solidFill>
                  <a:srgbClr val="006FC0"/>
                </a:solidFill>
                <a:latin typeface="Calibri"/>
                <a:cs typeface="Calibri"/>
              </a:rPr>
              <a:t>CAHIER DES CHARGES LABEL HUILE D’OLIVE VIERGE EXTRA SERVAGRI</a:t>
            </a:r>
            <a:endParaRPr lang="fr-FR" b="1" i="1" spc="-5" dirty="0">
              <a:solidFill>
                <a:srgbClr val="006FC0"/>
              </a:solidFill>
              <a:latin typeface="Calibri"/>
              <a:cs typeface="Calibri"/>
            </a:endParaRPr>
          </a:p>
        </p:txBody>
      </p:sp>
      <p:sp>
        <p:nvSpPr>
          <p:cNvPr id="30724" name="Rectangle 4"/>
          <p:cNvSpPr>
            <a:spLocks noChangeArrowheads="1"/>
          </p:cNvSpPr>
          <p:nvPr/>
        </p:nvSpPr>
        <p:spPr bwMode="auto">
          <a:xfrm>
            <a:off x="595274" y="1000108"/>
            <a:ext cx="10429948"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r-FR" sz="1600" b="1" i="1" u="sng" dirty="0" smtClean="0">
                <a:solidFill>
                  <a:srgbClr val="00B0F0"/>
                </a:solidFill>
                <a:latin typeface="Calibri" pitchFamily="34" charset="0"/>
                <a:ea typeface="Arial" pitchFamily="34" charset="0"/>
                <a:cs typeface="Calibri" pitchFamily="34" charset="0"/>
              </a:rPr>
              <a:t>Étiquetage et commercialisation</a:t>
            </a:r>
          </a:p>
          <a:p>
            <a:pPr algn="just"/>
            <a:r>
              <a:rPr lang="fr-FR" sz="1600" dirty="0" smtClean="0"/>
              <a:t> </a:t>
            </a:r>
          </a:p>
          <a:p>
            <a:pPr algn="just"/>
            <a:r>
              <a:rPr lang="fr-FR" sz="1200" b="1" i="1" dirty="0" smtClean="0"/>
              <a:t>En plus de ces dispositions, l’étiquetage de l’huile d’olive vierge extra </a:t>
            </a:r>
            <a:r>
              <a:rPr lang="fr-FR" sz="1200" b="1" i="1" dirty="0" err="1" smtClean="0"/>
              <a:t>ServAgri</a:t>
            </a:r>
            <a:r>
              <a:rPr lang="fr-FR" sz="1200" b="1" i="1" dirty="0" smtClean="0"/>
              <a:t> doit aussi respecter les dispositions suivantes:</a:t>
            </a:r>
          </a:p>
          <a:p>
            <a:pPr algn="just"/>
            <a:r>
              <a:rPr lang="fr-FR" sz="1200" b="1" i="1" dirty="0" smtClean="0"/>
              <a:t> </a:t>
            </a:r>
          </a:p>
          <a:p>
            <a:r>
              <a:rPr lang="fr-FR" sz="1200" b="1" i="1" dirty="0" smtClean="0"/>
              <a:t>1) Il est interdit d’ajouter à la marque SERVAGRI une quelconque qualification non expressément prévue par le présent règlement de production. Les références véridiques et documentées aptes à mettre en évidence le travail de chaque producteur tel que « mono variétal », « récoltée à la main », etc., pourrait être utilisé après  autorisation par l’Agence pour la Méditerranée (</a:t>
            </a:r>
            <a:r>
              <a:rPr lang="fr-FR" sz="1200" b="1" i="1" dirty="0" err="1" smtClean="0"/>
              <a:t>ApM</a:t>
            </a:r>
            <a:r>
              <a:rPr lang="fr-FR" sz="1200" b="1" i="1" dirty="0" smtClean="0"/>
              <a:t>)</a:t>
            </a:r>
          </a:p>
          <a:p>
            <a:r>
              <a:rPr lang="fr-FR" sz="1200" b="1" i="1" dirty="0" smtClean="0"/>
              <a:t> </a:t>
            </a:r>
          </a:p>
          <a:p>
            <a:r>
              <a:rPr lang="fr-FR" sz="1200" b="1" i="1" dirty="0" smtClean="0"/>
              <a:t>2) Les autres indications géographiques faisant référence à des communes, lieux, zones ou exploitation d’où provient effectivement l’huile doivent être reportées en caractères dont la dimension ne dépasse pas la moitié de ceux utilisés pour écrire la désignation SERVAGRI.</a:t>
            </a:r>
          </a:p>
          <a:p>
            <a:r>
              <a:rPr lang="fr-FR" sz="1200" b="1" i="1" dirty="0" smtClean="0"/>
              <a:t> </a:t>
            </a:r>
          </a:p>
          <a:p>
            <a:r>
              <a:rPr lang="fr-FR" sz="1200" b="1" i="1" dirty="0" smtClean="0"/>
              <a:t>3) Le producteur embouteilleur doit présenter à l’Agence pour la Méditerranée (</a:t>
            </a:r>
            <a:r>
              <a:rPr lang="fr-FR" sz="1200" b="1" i="1" dirty="0" err="1" smtClean="0"/>
              <a:t>ApM</a:t>
            </a:r>
            <a:r>
              <a:rPr lang="fr-FR" sz="1200" b="1" i="1" dirty="0" smtClean="0"/>
              <a:t>) son projet d’étiquette pour le soumettre à approbation. l’Agence pour la Méditerranée (</a:t>
            </a:r>
            <a:r>
              <a:rPr lang="fr-FR" sz="1200" b="1" i="1" dirty="0" err="1" smtClean="0"/>
              <a:t>ApM</a:t>
            </a:r>
            <a:r>
              <a:rPr lang="fr-FR" sz="1200" b="1" i="1" dirty="0" smtClean="0"/>
              <a:t>) doit communiquer les éventuelles modifications à apporter dans un délai de 30 jours.</a:t>
            </a:r>
          </a:p>
          <a:p>
            <a:r>
              <a:rPr lang="fr-FR" sz="1200" b="1" i="1" dirty="0" smtClean="0"/>
              <a:t> </a:t>
            </a:r>
          </a:p>
          <a:p>
            <a:r>
              <a:rPr lang="fr-FR" sz="1200" b="1" i="1" dirty="0" smtClean="0"/>
              <a:t>4) L’huile d’olive vierge extra de marque SERVAGRI doit être commercialisée dans des emballages adaptés de capacité maximale de 5 litres.</a:t>
            </a:r>
          </a:p>
          <a:p>
            <a:r>
              <a:rPr lang="fr-FR" sz="1200" b="1" i="1" dirty="0" smtClean="0"/>
              <a:t> </a:t>
            </a:r>
          </a:p>
          <a:p>
            <a:r>
              <a:rPr lang="fr-FR" sz="1200" b="1" i="1" dirty="0" smtClean="0"/>
              <a:t>5) Il est obligatoire d’indiquer sur l’étiquette l’année de récolte des olives.</a:t>
            </a:r>
          </a:p>
          <a:p>
            <a:r>
              <a:rPr lang="fr-FR" sz="1200" b="1" i="1" dirty="0" smtClean="0"/>
              <a:t> </a:t>
            </a:r>
          </a:p>
          <a:p>
            <a:r>
              <a:rPr lang="it-IT" sz="1200" b="1" i="1" dirty="0" smtClean="0"/>
              <a:t> </a:t>
            </a:r>
            <a:endParaRPr lang="fr-FR" sz="1200" b="1" i="1" dirty="0" smtClean="0"/>
          </a:p>
          <a:p>
            <a:pPr lvl="0" algn="just"/>
            <a:endParaRPr lang="fr-FR" sz="1200" b="1" i="1"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 xmlns:a16="http://schemas.microsoft.com/office/drawing/2014/main" id="{E903B08E-A619-4D05-97CE-6B4B81C53683}"/>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11913" y="188640"/>
            <a:ext cx="5673944" cy="5772285"/>
          </a:xfrm>
          <a:prstGeom prst="rect">
            <a:avLst/>
          </a:prstGeom>
        </p:spPr>
      </p:pic>
      <p:sp>
        <p:nvSpPr>
          <p:cNvPr id="2" name="Rectangle 1"/>
          <p:cNvSpPr/>
          <p:nvPr/>
        </p:nvSpPr>
        <p:spPr>
          <a:xfrm>
            <a:off x="992659" y="5373216"/>
            <a:ext cx="10206681" cy="3139321"/>
          </a:xfrm>
          <a:prstGeom prst="rect">
            <a:avLst/>
          </a:prstGeom>
        </p:spPr>
        <p:txBody>
          <a:bodyPr wrap="square">
            <a:spAutoFit/>
          </a:bodyPr>
          <a:lstStyle/>
          <a:p>
            <a:pPr algn="ctr"/>
            <a:r>
              <a:rPr lang="fr-FR" sz="6600" b="1" i="1" dirty="0">
                <a:solidFill>
                  <a:srgbClr val="00B050"/>
                </a:solidFill>
              </a:rPr>
              <a:t>Merci</a:t>
            </a:r>
          </a:p>
          <a:p>
            <a:pPr algn="ctr"/>
            <a:endParaRPr lang="fr-FR" sz="6600" dirty="0"/>
          </a:p>
          <a:p>
            <a:pPr algn="ctr"/>
            <a:endParaRPr lang="fr-FR" sz="6600" dirty="0">
              <a:solidFill>
                <a:schemeClr val="accent5">
                  <a:lumMod val="75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6844" y="428604"/>
            <a:ext cx="6643734" cy="344966"/>
          </a:xfrm>
          <a:prstGeom prst="rect">
            <a:avLst/>
          </a:prstGeom>
        </p:spPr>
        <p:txBody>
          <a:bodyPr vert="horz" wrap="square" lIns="0" tIns="67310" rIns="0" bIns="0" rtlCol="0">
            <a:spAutoFit/>
          </a:bodyPr>
          <a:lstStyle/>
          <a:p>
            <a:pPr marL="355600" indent="-342900" algn="ctr">
              <a:lnSpc>
                <a:spcPct val="100000"/>
              </a:lnSpc>
              <a:spcBef>
                <a:spcPts val="530"/>
              </a:spcBef>
              <a:tabLst>
                <a:tab pos="354965" algn="l"/>
                <a:tab pos="355600" algn="l"/>
              </a:tabLst>
            </a:pPr>
            <a:r>
              <a:rPr lang="fr-FR" b="1" i="1" spc="-5" dirty="0" smtClean="0">
                <a:solidFill>
                  <a:srgbClr val="006FC0"/>
                </a:solidFill>
                <a:latin typeface="Calibri"/>
                <a:cs typeface="Calibri"/>
              </a:rPr>
              <a:t>CAHIER DES CHARGES LABEL HUILE D’OLIVE VIERGE EXTRA SERVAGRI</a:t>
            </a:r>
            <a:endParaRPr lang="fr-FR" b="1" i="1" spc="-5" dirty="0">
              <a:solidFill>
                <a:srgbClr val="006FC0"/>
              </a:solidFill>
              <a:latin typeface="Calibri"/>
              <a:cs typeface="Calibri"/>
            </a:endParaRPr>
          </a:p>
        </p:txBody>
      </p:sp>
      <p:pic>
        <p:nvPicPr>
          <p:cNvPr id="6" name="Image 5">
            <a:extLst>
              <a:ext uri="{FF2B5EF4-FFF2-40B4-BE49-F238E27FC236}">
                <a16:creationId xmlns="" xmlns:a16="http://schemas.microsoft.com/office/drawing/2014/main" id="{61BD3727-0648-4498-A1A3-0DD44FF4F4A2}"/>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045331" y="5781675"/>
            <a:ext cx="1057988" cy="1076325"/>
          </a:xfrm>
          <a:prstGeom prst="rect">
            <a:avLst/>
          </a:prstGeom>
        </p:spPr>
      </p:pic>
      <p:graphicFrame>
        <p:nvGraphicFramePr>
          <p:cNvPr id="28677" name="Object 5"/>
          <p:cNvGraphicFramePr>
            <a:graphicFrameLocks noChangeAspect="1"/>
          </p:cNvGraphicFramePr>
          <p:nvPr/>
        </p:nvGraphicFramePr>
        <p:xfrm>
          <a:off x="3524232" y="1428736"/>
          <a:ext cx="3374677" cy="4775195"/>
        </p:xfrm>
        <a:graphic>
          <a:graphicData uri="http://schemas.openxmlformats.org/presentationml/2006/ole">
            <p:oleObj spid="_x0000_s28677" name="Acrobat Document" r:id="rId4" imgW="5801040" imgH="8981280" progId="AcroExch.Document.11">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767408" y="260648"/>
            <a:ext cx="9114806" cy="320601"/>
          </a:xfrm>
          <a:prstGeom prst="rect">
            <a:avLst/>
          </a:prstGeom>
        </p:spPr>
        <p:txBody>
          <a:bodyPr vert="horz" wrap="square" lIns="0" tIns="12700" rIns="0" bIns="0" rtlCol="0">
            <a:spAutoFit/>
          </a:bodyPr>
          <a:lstStyle/>
          <a:p>
            <a:pPr marL="12700">
              <a:lnSpc>
                <a:spcPct val="100000"/>
              </a:lnSpc>
              <a:spcBef>
                <a:spcPts val="100"/>
              </a:spcBef>
            </a:pPr>
            <a:r>
              <a:rPr lang="fr-FR" sz="2000" b="1" i="1" spc="-5" dirty="0" smtClean="0"/>
              <a:t>Discussion et validation des outputs du CCSTI</a:t>
            </a:r>
            <a:endParaRPr sz="2000" b="1" i="1" spc="-15" dirty="0"/>
          </a:p>
        </p:txBody>
      </p:sp>
      <p:pic>
        <p:nvPicPr>
          <p:cNvPr id="6" name="Image 5">
            <a:extLst>
              <a:ext uri="{FF2B5EF4-FFF2-40B4-BE49-F238E27FC236}">
                <a16:creationId xmlns="" xmlns:a16="http://schemas.microsoft.com/office/drawing/2014/main" id="{61BD3727-0648-4498-A1A3-0DD44FF4F4A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045331" y="5781675"/>
            <a:ext cx="1057988" cy="1076325"/>
          </a:xfrm>
          <a:prstGeom prst="rect">
            <a:avLst/>
          </a:prstGeom>
        </p:spPr>
      </p:pic>
      <p:sp>
        <p:nvSpPr>
          <p:cNvPr id="7" name="object 2"/>
          <p:cNvSpPr txBox="1"/>
          <p:nvPr/>
        </p:nvSpPr>
        <p:spPr>
          <a:xfrm>
            <a:off x="523836" y="928670"/>
            <a:ext cx="10787138" cy="344966"/>
          </a:xfrm>
          <a:prstGeom prst="rect">
            <a:avLst/>
          </a:prstGeom>
        </p:spPr>
        <p:txBody>
          <a:bodyPr vert="horz" wrap="square" lIns="0" tIns="67310" rIns="0" bIns="0" rtlCol="0">
            <a:spAutoFit/>
          </a:bodyPr>
          <a:lstStyle/>
          <a:p>
            <a:pPr marL="355600" indent="-342900" algn="ctr">
              <a:lnSpc>
                <a:spcPct val="100000"/>
              </a:lnSpc>
              <a:spcBef>
                <a:spcPts val="530"/>
              </a:spcBef>
              <a:tabLst>
                <a:tab pos="354965" algn="l"/>
                <a:tab pos="355600" algn="l"/>
              </a:tabLst>
            </a:pPr>
            <a:r>
              <a:rPr lang="fr-FR" b="1" i="1" spc="-5" dirty="0" smtClean="0">
                <a:solidFill>
                  <a:srgbClr val="006FC0"/>
                </a:solidFill>
                <a:latin typeface="Calibri"/>
                <a:cs typeface="Calibri"/>
              </a:rPr>
              <a:t>CAHIER DES CHARGES LABEL HUILE D’OLIVE VIERGE EXTRA SERVAGRI</a:t>
            </a:r>
            <a:endParaRPr lang="fr-FR" b="1" i="1" spc="-5" dirty="0">
              <a:solidFill>
                <a:srgbClr val="006FC0"/>
              </a:solidFill>
              <a:latin typeface="Calibri"/>
              <a:cs typeface="Calibri"/>
            </a:endParaRPr>
          </a:p>
        </p:txBody>
      </p:sp>
      <p:sp>
        <p:nvSpPr>
          <p:cNvPr id="30724" name="Rectangle 4"/>
          <p:cNvSpPr>
            <a:spLocks noChangeArrowheads="1"/>
          </p:cNvSpPr>
          <p:nvPr/>
        </p:nvSpPr>
        <p:spPr bwMode="auto">
          <a:xfrm>
            <a:off x="2095472" y="1785926"/>
            <a:ext cx="8643998" cy="33701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457200" algn="l"/>
              </a:tabLst>
            </a:pPr>
            <a:r>
              <a:rPr kumimoji="0" lang="fr-FR" sz="1400" b="1" i="1" u="none" strike="noStrike" cap="none" normalizeH="0" baseline="0" dirty="0" smtClean="0">
                <a:ln>
                  <a:noFill/>
                </a:ln>
                <a:solidFill>
                  <a:srgbClr val="00B0F0"/>
                </a:solidFill>
                <a:effectLst/>
                <a:latin typeface="Calibri" pitchFamily="34" charset="0"/>
                <a:ea typeface="Calibri" pitchFamily="34" charset="0"/>
                <a:cs typeface="Calibri" pitchFamily="34" charset="0"/>
              </a:rPr>
              <a:t>SOMMAIRE</a:t>
            </a:r>
          </a:p>
          <a:p>
            <a:pPr marL="0" marR="0" lvl="0" indent="0" algn="justLow" defTabSz="914400" rtl="0" eaLnBrk="1" fontAlgn="base" latinLnBrk="0" hangingPunct="1">
              <a:lnSpc>
                <a:spcPct val="100000"/>
              </a:lnSpc>
              <a:spcBef>
                <a:spcPct val="0"/>
              </a:spcBef>
              <a:spcAft>
                <a:spcPct val="0"/>
              </a:spcAft>
              <a:buClrTx/>
              <a:buSzTx/>
              <a:buFontTx/>
              <a:buNone/>
              <a:tabLst>
                <a:tab pos="457200" algn="l"/>
              </a:tabLst>
            </a:pPr>
            <a:endParaRPr lang="fr-FR" sz="1400" b="1" i="1" dirty="0" smtClean="0">
              <a:solidFill>
                <a:srgbClr val="00B0F0"/>
              </a:solidFill>
              <a:latin typeface="Calibri" pitchFamily="34" charset="0"/>
              <a:cs typeface="Calibri"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tab pos="457200" algn="l"/>
              </a:tabLst>
            </a:pP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r>
              <a:rPr kumimoji="0" lang="fr-FR" sz="1300" b="1" i="1" u="sng" strike="noStrike" cap="none" normalizeH="0" baseline="0" dirty="0" smtClean="0">
                <a:ln>
                  <a:noFill/>
                </a:ln>
                <a:solidFill>
                  <a:srgbClr val="00B0F0"/>
                </a:solidFill>
                <a:effectLst/>
                <a:latin typeface="Calibri" pitchFamily="34" charset="0"/>
                <a:ea typeface="Arial" pitchFamily="34" charset="0"/>
                <a:cs typeface="Calibri" pitchFamily="34" charset="0"/>
              </a:rPr>
              <a:t>Cadre général de la certification </a:t>
            </a:r>
            <a:r>
              <a:rPr kumimoji="0" lang="fr-FR" sz="1300" b="1" i="1" u="sng" strike="noStrike" cap="none" normalizeH="0" baseline="0" dirty="0" err="1" smtClean="0">
                <a:ln>
                  <a:noFill/>
                </a:ln>
                <a:solidFill>
                  <a:srgbClr val="00B0F0"/>
                </a:solidFill>
                <a:effectLst/>
                <a:latin typeface="Calibri" pitchFamily="34" charset="0"/>
                <a:ea typeface="Arial" pitchFamily="34" charset="0"/>
                <a:cs typeface="Calibri" pitchFamily="34" charset="0"/>
              </a:rPr>
              <a:t>ServAgri</a:t>
            </a:r>
            <a:endParaRPr lang="fr-FR" sz="800" dirty="0" smtClean="0">
              <a:latin typeface="Arial" pitchFamily="34" charset="0"/>
              <a:ea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r>
              <a:rPr kumimoji="0" lang="fr-FR" sz="1300" b="1" i="1" u="sng" strike="noStrike" cap="none" normalizeH="0" baseline="0" dirty="0" smtClean="0">
                <a:ln>
                  <a:noFill/>
                </a:ln>
                <a:solidFill>
                  <a:srgbClr val="00B0F0"/>
                </a:solidFill>
                <a:effectLst/>
                <a:latin typeface="Calibri" pitchFamily="34" charset="0"/>
                <a:ea typeface="Arial" pitchFamily="34" charset="0"/>
                <a:cs typeface="Calibri" pitchFamily="34" charset="0"/>
              </a:rPr>
              <a:t>Domaine d’application</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r>
              <a:rPr kumimoji="0" lang="fr-FR" sz="1300" b="1" i="1" u="sng" strike="noStrike" cap="none" normalizeH="0" baseline="0" dirty="0" smtClean="0">
                <a:ln>
                  <a:noFill/>
                </a:ln>
                <a:solidFill>
                  <a:srgbClr val="00B0F0"/>
                </a:solidFill>
                <a:effectLst/>
                <a:latin typeface="Calibri" pitchFamily="34" charset="0"/>
                <a:ea typeface="Arial" pitchFamily="34" charset="0"/>
                <a:cs typeface="Calibri" pitchFamily="34" charset="0"/>
              </a:rPr>
              <a:t>Variétés d’olives</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r>
              <a:rPr kumimoji="0" lang="fr-FR" sz="1300" b="1" i="1" u="sng" strike="noStrike" cap="none" normalizeH="0" baseline="0" dirty="0" smtClean="0">
                <a:ln>
                  <a:noFill/>
                </a:ln>
                <a:solidFill>
                  <a:srgbClr val="00B0F0"/>
                </a:solidFill>
                <a:effectLst/>
                <a:latin typeface="Calibri" pitchFamily="34" charset="0"/>
                <a:ea typeface="Arial" pitchFamily="34" charset="0"/>
                <a:cs typeface="Calibri" pitchFamily="34" charset="0"/>
              </a:rPr>
              <a:t>Zone de production</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r>
              <a:rPr kumimoji="0" lang="fr-FR" sz="1300" b="1" i="1" u="sng" strike="noStrike" cap="none" normalizeH="0" baseline="0" dirty="0" smtClean="0">
                <a:ln>
                  <a:noFill/>
                </a:ln>
                <a:solidFill>
                  <a:srgbClr val="00B0F0"/>
                </a:solidFill>
                <a:effectLst/>
                <a:latin typeface="Calibri" pitchFamily="34" charset="0"/>
                <a:ea typeface="Arial" pitchFamily="34" charset="0"/>
                <a:cs typeface="Calibri" pitchFamily="34" charset="0"/>
              </a:rPr>
              <a:t>Identification des vergers</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r>
              <a:rPr kumimoji="0" lang="fr-FR" sz="1300" b="1" i="1" u="sng" strike="noStrike" cap="none" normalizeH="0" baseline="0" dirty="0" smtClean="0">
                <a:ln>
                  <a:noFill/>
                </a:ln>
                <a:solidFill>
                  <a:srgbClr val="00B0F0"/>
                </a:solidFill>
                <a:effectLst/>
                <a:latin typeface="Calibri" pitchFamily="34" charset="0"/>
                <a:ea typeface="Arial" pitchFamily="34" charset="0"/>
                <a:cs typeface="Calibri" pitchFamily="34" charset="0"/>
              </a:rPr>
              <a:t>Conduite de la culture</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r>
              <a:rPr kumimoji="0" lang="fr-FR" sz="1300" b="1" i="1" u="sng" strike="noStrike" cap="none" normalizeH="0" baseline="0" dirty="0" smtClean="0">
                <a:ln>
                  <a:noFill/>
                </a:ln>
                <a:solidFill>
                  <a:srgbClr val="00B0F0"/>
                </a:solidFill>
                <a:effectLst/>
                <a:latin typeface="Calibri" pitchFamily="34" charset="0"/>
                <a:ea typeface="Arial" pitchFamily="34" charset="0"/>
                <a:cs typeface="Calibri" pitchFamily="34" charset="0"/>
              </a:rPr>
              <a:t>Récolte</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r>
              <a:rPr kumimoji="0" lang="fr-FR" sz="1300" b="1" i="1" u="sng" strike="noStrike" cap="none" normalizeH="0" baseline="0" dirty="0" smtClean="0">
                <a:ln>
                  <a:noFill/>
                </a:ln>
                <a:solidFill>
                  <a:srgbClr val="00B0F0"/>
                </a:solidFill>
                <a:effectLst/>
                <a:latin typeface="Calibri" pitchFamily="34" charset="0"/>
                <a:ea typeface="Arial" pitchFamily="34" charset="0"/>
                <a:cs typeface="Calibri" pitchFamily="34" charset="0"/>
              </a:rPr>
              <a:t>Mode d’élaboration de l’huile d’olive vierge extra</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r>
              <a:rPr kumimoji="0" lang="fr-FR" sz="1300" b="1" i="1" u="sng" strike="noStrike" cap="none" normalizeH="0" baseline="0" dirty="0" smtClean="0">
                <a:ln>
                  <a:noFill/>
                </a:ln>
                <a:solidFill>
                  <a:srgbClr val="00B0F0"/>
                </a:solidFill>
                <a:effectLst/>
                <a:latin typeface="Calibri" pitchFamily="34" charset="0"/>
                <a:ea typeface="Arial" pitchFamily="34" charset="0"/>
                <a:cs typeface="Calibri" pitchFamily="34" charset="0"/>
              </a:rPr>
              <a:t>Conditionnement de l’huile d’olive vierge extra </a:t>
            </a:r>
          </a:p>
          <a:p>
            <a:r>
              <a:rPr lang="fr-FR" sz="1300" b="1" i="1" u="sng" dirty="0" smtClean="0">
                <a:solidFill>
                  <a:srgbClr val="00B0F0"/>
                </a:solidFill>
                <a:latin typeface="Calibri" pitchFamily="34" charset="0"/>
                <a:ea typeface="Arial" pitchFamily="34" charset="0"/>
                <a:cs typeface="Calibri" pitchFamily="34" charset="0"/>
              </a:rPr>
              <a:t>Transition écologique et énergétique des exploitations et des unités de trituration</a:t>
            </a:r>
          </a:p>
          <a:p>
            <a:r>
              <a:rPr lang="fr-FR" sz="1300" b="1" i="1" u="sng" dirty="0" smtClean="0">
                <a:solidFill>
                  <a:srgbClr val="00B0F0"/>
                </a:solidFill>
                <a:latin typeface="Calibri" pitchFamily="34" charset="0"/>
                <a:ea typeface="Arial" pitchFamily="34" charset="0"/>
                <a:cs typeface="Calibri" pitchFamily="34" charset="0"/>
              </a:rPr>
              <a:t>Maîtrise et assurance de la qualité</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r>
              <a:rPr kumimoji="0" lang="fr-FR" sz="1300" b="1" i="1" u="sng" strike="noStrike" cap="none" normalizeH="0" baseline="0" dirty="0" smtClean="0">
                <a:ln>
                  <a:noFill/>
                </a:ln>
                <a:solidFill>
                  <a:srgbClr val="00B0F0"/>
                </a:solidFill>
                <a:effectLst/>
                <a:latin typeface="Calibri" pitchFamily="34" charset="0"/>
                <a:ea typeface="Arial" pitchFamily="34" charset="0"/>
                <a:cs typeface="Calibri" pitchFamily="34" charset="0"/>
              </a:rPr>
              <a:t>Caractéristiques du produit fini</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r>
              <a:rPr kumimoji="0" lang="fr-FR" sz="1300" b="1" i="1" u="sng" strike="noStrike" cap="none" normalizeH="0" baseline="0" dirty="0" smtClean="0">
                <a:ln>
                  <a:noFill/>
                </a:ln>
                <a:solidFill>
                  <a:srgbClr val="00B0F0"/>
                </a:solidFill>
                <a:effectLst/>
                <a:latin typeface="Calibri" pitchFamily="34" charset="0"/>
                <a:ea typeface="Arial" pitchFamily="34" charset="0"/>
                <a:cs typeface="Calibri" pitchFamily="34" charset="0"/>
              </a:rPr>
              <a:t>Étiquetage et commercialisation</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767408" y="260648"/>
            <a:ext cx="9114806" cy="320601"/>
          </a:xfrm>
          <a:prstGeom prst="rect">
            <a:avLst/>
          </a:prstGeom>
        </p:spPr>
        <p:txBody>
          <a:bodyPr vert="horz" wrap="square" lIns="0" tIns="12700" rIns="0" bIns="0" rtlCol="0">
            <a:spAutoFit/>
          </a:bodyPr>
          <a:lstStyle/>
          <a:p>
            <a:pPr marL="12700">
              <a:lnSpc>
                <a:spcPct val="100000"/>
              </a:lnSpc>
              <a:spcBef>
                <a:spcPts val="100"/>
              </a:spcBef>
            </a:pPr>
            <a:r>
              <a:rPr lang="fr-FR" sz="2000" b="1" i="1" spc="-5" dirty="0" smtClean="0"/>
              <a:t>Discussion et validation des outputs du CCSTI</a:t>
            </a:r>
            <a:endParaRPr sz="2000" b="1" i="1" spc="-15" dirty="0"/>
          </a:p>
        </p:txBody>
      </p:sp>
      <p:pic>
        <p:nvPicPr>
          <p:cNvPr id="6" name="Image 5">
            <a:extLst>
              <a:ext uri="{FF2B5EF4-FFF2-40B4-BE49-F238E27FC236}">
                <a16:creationId xmlns="" xmlns:a16="http://schemas.microsoft.com/office/drawing/2014/main" id="{61BD3727-0648-4498-A1A3-0DD44FF4F4A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045331" y="5781675"/>
            <a:ext cx="1057988" cy="1076325"/>
          </a:xfrm>
          <a:prstGeom prst="rect">
            <a:avLst/>
          </a:prstGeom>
        </p:spPr>
      </p:pic>
      <p:sp>
        <p:nvSpPr>
          <p:cNvPr id="7" name="object 2"/>
          <p:cNvSpPr txBox="1"/>
          <p:nvPr/>
        </p:nvSpPr>
        <p:spPr>
          <a:xfrm>
            <a:off x="523836" y="928670"/>
            <a:ext cx="10787138" cy="344966"/>
          </a:xfrm>
          <a:prstGeom prst="rect">
            <a:avLst/>
          </a:prstGeom>
        </p:spPr>
        <p:txBody>
          <a:bodyPr vert="horz" wrap="square" lIns="0" tIns="67310" rIns="0" bIns="0" rtlCol="0">
            <a:spAutoFit/>
          </a:bodyPr>
          <a:lstStyle/>
          <a:p>
            <a:pPr marL="355600" indent="-342900" algn="ctr">
              <a:lnSpc>
                <a:spcPct val="100000"/>
              </a:lnSpc>
              <a:spcBef>
                <a:spcPts val="530"/>
              </a:spcBef>
              <a:tabLst>
                <a:tab pos="354965" algn="l"/>
                <a:tab pos="355600" algn="l"/>
              </a:tabLst>
            </a:pPr>
            <a:r>
              <a:rPr lang="fr-FR" b="1" i="1" spc="-5" dirty="0" smtClean="0">
                <a:solidFill>
                  <a:srgbClr val="006FC0"/>
                </a:solidFill>
                <a:latin typeface="Calibri"/>
                <a:cs typeface="Calibri"/>
              </a:rPr>
              <a:t>CAHIER DES CHARGES LABEL HUILE D’OLIVE VIERGE EXTRA SERVAGRI</a:t>
            </a:r>
            <a:endParaRPr lang="fr-FR" b="1" i="1" spc="-5" dirty="0">
              <a:solidFill>
                <a:srgbClr val="006FC0"/>
              </a:solidFill>
              <a:latin typeface="Calibri"/>
              <a:cs typeface="Calibri"/>
            </a:endParaRPr>
          </a:p>
        </p:txBody>
      </p:sp>
      <p:sp>
        <p:nvSpPr>
          <p:cNvPr id="30724" name="Rectangle 4"/>
          <p:cNvSpPr>
            <a:spLocks noChangeArrowheads="1"/>
          </p:cNvSpPr>
          <p:nvPr/>
        </p:nvSpPr>
        <p:spPr bwMode="auto">
          <a:xfrm>
            <a:off x="1238216" y="1785926"/>
            <a:ext cx="9501254"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457200" algn="l"/>
              </a:tabLst>
            </a:pPr>
            <a:endParaRPr lang="fr-FR" sz="1400" b="1" i="1" dirty="0" smtClean="0">
              <a:solidFill>
                <a:srgbClr val="00B0F0"/>
              </a:solidFill>
              <a:latin typeface="Calibri" pitchFamily="34" charset="0"/>
              <a:cs typeface="Calibri"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tab pos="457200" algn="l"/>
              </a:tabLst>
            </a:pP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r>
              <a:rPr kumimoji="0" lang="fr-FR" sz="1600" b="1" i="1" u="sng" strike="noStrike" cap="none" normalizeH="0" baseline="0" dirty="0" smtClean="0">
                <a:ln>
                  <a:noFill/>
                </a:ln>
                <a:solidFill>
                  <a:srgbClr val="00B0F0"/>
                </a:solidFill>
                <a:effectLst/>
                <a:latin typeface="Calibri" pitchFamily="34" charset="0"/>
                <a:ea typeface="Arial" pitchFamily="34" charset="0"/>
                <a:cs typeface="Calibri" pitchFamily="34" charset="0"/>
              </a:rPr>
              <a:t>Cadre général de la certification </a:t>
            </a:r>
            <a:r>
              <a:rPr kumimoji="0" lang="fr-FR" sz="1600" b="1" i="1" u="sng" strike="noStrike" cap="none" normalizeH="0" baseline="0" dirty="0" err="1" smtClean="0">
                <a:ln>
                  <a:noFill/>
                </a:ln>
                <a:solidFill>
                  <a:srgbClr val="00B0F0"/>
                </a:solidFill>
                <a:effectLst/>
                <a:latin typeface="Calibri" pitchFamily="34" charset="0"/>
                <a:ea typeface="Arial" pitchFamily="34" charset="0"/>
                <a:cs typeface="Calibri" pitchFamily="34" charset="0"/>
              </a:rPr>
              <a:t>ServAgri</a:t>
            </a:r>
            <a:endParaRPr kumimoji="0" lang="fr-FR" sz="1600" b="1" i="1" u="sng" strike="noStrike" cap="none" normalizeH="0" baseline="0" dirty="0" smtClean="0">
              <a:ln>
                <a:noFill/>
              </a:ln>
              <a:solidFill>
                <a:srgbClr val="00B0F0"/>
              </a:solidFill>
              <a:effectLst/>
              <a:latin typeface="Calibri" pitchFamily="34" charset="0"/>
              <a:ea typeface="Arial" pitchFamily="34" charset="0"/>
              <a:cs typeface="Calibri"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endParaRPr lang="fr-FR" sz="1300" b="1" i="1" u="sng" dirty="0" smtClean="0">
              <a:solidFill>
                <a:srgbClr val="00B0F0"/>
              </a:solidFill>
              <a:latin typeface="Calibri" pitchFamily="34" charset="0"/>
              <a:ea typeface="Arial" pitchFamily="34" charset="0"/>
              <a:cs typeface="Calibri" pitchFamily="34" charset="0"/>
            </a:endParaRPr>
          </a:p>
          <a:p>
            <a:pPr lvl="0" algn="justLow" defTabSz="914400" eaLnBrk="0" fontAlgn="base" hangingPunct="0">
              <a:spcBef>
                <a:spcPct val="0"/>
              </a:spcBef>
              <a:spcAft>
                <a:spcPct val="0"/>
              </a:spcAft>
              <a:tabLst>
                <a:tab pos="457200" algn="l"/>
              </a:tabLst>
            </a:pPr>
            <a:r>
              <a:rPr lang="fr-FR" sz="1100" b="1" i="1" u="sng" dirty="0" smtClean="0">
                <a:solidFill>
                  <a:srgbClr val="92D050"/>
                </a:solidFill>
              </a:rPr>
              <a:t>Les objectifs de la labellisation</a:t>
            </a:r>
            <a:r>
              <a:rPr lang="fr-FR" sz="1100" b="1" i="1" u="sng" dirty="0" smtClean="0"/>
              <a:t> : </a:t>
            </a:r>
            <a:r>
              <a:rPr lang="fr-FR" sz="1100" b="1" i="1" u="sng" dirty="0" smtClean="0">
                <a:solidFill>
                  <a:srgbClr val="FF0000"/>
                </a:solidFill>
              </a:rPr>
              <a:t>une qualité spécifique</a:t>
            </a:r>
          </a:p>
          <a:p>
            <a:pPr lvl="0" algn="just" defTabSz="914400" eaLnBrk="0" fontAlgn="base" hangingPunct="0">
              <a:spcBef>
                <a:spcPct val="0"/>
              </a:spcBef>
              <a:spcAft>
                <a:spcPct val="0"/>
              </a:spcAft>
              <a:tabLst>
                <a:tab pos="457200" algn="l"/>
              </a:tabLst>
            </a:pPr>
            <a:endParaRPr lang="fr-FR" sz="1000" b="1" dirty="0" smtClean="0">
              <a:latin typeface="Arial" pitchFamily="34" charset="0"/>
              <a:ea typeface="Arial" pitchFamily="34" charset="0"/>
              <a:cs typeface="Arial" pitchFamily="34" charset="0"/>
            </a:endParaRPr>
          </a:p>
          <a:p>
            <a:pPr algn="just" defTabSz="914400" eaLnBrk="0" fontAlgn="base" hangingPunct="0">
              <a:spcBef>
                <a:spcPct val="0"/>
              </a:spcBef>
              <a:spcAft>
                <a:spcPct val="0"/>
              </a:spcAft>
              <a:tabLst>
                <a:tab pos="457200" algn="l"/>
              </a:tabLst>
            </a:pPr>
            <a:r>
              <a:rPr lang="fr-FR" sz="1600" b="1" i="1" dirty="0" smtClean="0">
                <a:solidFill>
                  <a:srgbClr val="92D050"/>
                </a:solidFill>
              </a:rPr>
              <a:t>Le label de qualité </a:t>
            </a:r>
            <a:r>
              <a:rPr lang="fr-FR" sz="1600" b="1" i="1" dirty="0" err="1" smtClean="0">
                <a:solidFill>
                  <a:srgbClr val="92D050"/>
                </a:solidFill>
              </a:rPr>
              <a:t>ServAgri</a:t>
            </a:r>
            <a:r>
              <a:rPr lang="fr-FR" sz="1600" b="1" i="1" dirty="0" smtClean="0">
                <a:solidFill>
                  <a:srgbClr val="92D050"/>
                </a:solidFill>
              </a:rPr>
              <a:t> </a:t>
            </a:r>
            <a:r>
              <a:rPr lang="fr-FR" sz="1600" b="1" i="1" dirty="0" smtClean="0"/>
              <a:t>Permet aux entreprises de la filière Italienne et tunisienne qui le souhaiteront </a:t>
            </a:r>
            <a:r>
              <a:rPr lang="fr-FR" sz="1600" b="1" i="1" u="sng" dirty="0" smtClean="0"/>
              <a:t>de valoriser les spécificités de l’huile d’olive vierge extra </a:t>
            </a:r>
            <a:r>
              <a:rPr lang="fr-FR" sz="1600" b="1" i="1" dirty="0" smtClean="0"/>
              <a:t>sur leurs marchés respectifs, à l’exportation comme sur le marché national.</a:t>
            </a:r>
          </a:p>
          <a:p>
            <a:pPr algn="just" defTabSz="914400" eaLnBrk="0" fontAlgn="base" hangingPunct="0">
              <a:spcBef>
                <a:spcPct val="0"/>
              </a:spcBef>
              <a:spcAft>
                <a:spcPct val="0"/>
              </a:spcAft>
              <a:tabLst>
                <a:tab pos="457200" algn="l"/>
              </a:tabLst>
            </a:pPr>
            <a:endParaRPr lang="fr-FR" sz="1600" b="1" i="1" dirty="0" smtClean="0"/>
          </a:p>
          <a:p>
            <a:pPr algn="just"/>
            <a:r>
              <a:rPr lang="fr-FR" sz="1600" b="1" i="1" dirty="0" smtClean="0">
                <a:solidFill>
                  <a:srgbClr val="92D050"/>
                </a:solidFill>
              </a:rPr>
              <a:t>L’organisme de gestion</a:t>
            </a:r>
          </a:p>
          <a:p>
            <a:pPr algn="just"/>
            <a:r>
              <a:rPr lang="fr-FR" sz="1600" b="1" i="1" dirty="0" smtClean="0"/>
              <a:t>L’organisme qui assure la gestion du label huile d’olive vierge extra </a:t>
            </a:r>
            <a:r>
              <a:rPr lang="fr-FR" sz="1600" b="1" i="1" dirty="0" err="1" smtClean="0"/>
              <a:t>ServAgri</a:t>
            </a:r>
            <a:r>
              <a:rPr lang="fr-FR" sz="1600" b="1" i="1" dirty="0" smtClean="0"/>
              <a:t> est l’Agence pour la Méditerranée (</a:t>
            </a:r>
            <a:r>
              <a:rPr lang="fr-FR" sz="1600" b="1" i="1" dirty="0" err="1" smtClean="0"/>
              <a:t>ApM</a:t>
            </a:r>
            <a:r>
              <a:rPr lang="fr-FR" sz="1600" b="1" i="1" dirty="0" smtClean="0"/>
              <a:t>).</a:t>
            </a:r>
          </a:p>
          <a:p>
            <a:pPr algn="just"/>
            <a:endParaRPr lang="fr-FR" sz="1600" b="1" i="1" u="sng" dirty="0" smtClean="0"/>
          </a:p>
          <a:p>
            <a:pPr algn="just"/>
            <a:r>
              <a:rPr lang="fr-FR" sz="1600" dirty="0" smtClean="0"/>
              <a:t> </a:t>
            </a:r>
          </a:p>
          <a:p>
            <a:pPr algn="just"/>
            <a:r>
              <a:rPr lang="fr-FR" sz="1600" b="1" i="1" dirty="0" smtClean="0">
                <a:solidFill>
                  <a:srgbClr val="92D050"/>
                </a:solidFill>
              </a:rPr>
              <a:t>Territoires d’application</a:t>
            </a:r>
          </a:p>
          <a:p>
            <a:pPr algn="just"/>
            <a:r>
              <a:rPr lang="fr-FR" sz="1600" b="1" i="1" dirty="0" smtClean="0"/>
              <a:t>Les territoires d’application du label </a:t>
            </a:r>
            <a:r>
              <a:rPr lang="fr-FR" sz="1600" b="1" i="1" dirty="0" err="1" smtClean="0"/>
              <a:t>ServAgri</a:t>
            </a:r>
            <a:r>
              <a:rPr lang="fr-FR" sz="1600" b="1" i="1" dirty="0" smtClean="0"/>
              <a:t> sont les gouvernorats de Sousse, Nabeul, Monastir et Kairouan (Tunisie) et les provinces de Catane, Syracuse et Raguse (Italie).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 5">
            <a:extLst>
              <a:ext uri="{FF2B5EF4-FFF2-40B4-BE49-F238E27FC236}">
                <a16:creationId xmlns="" xmlns:a16="http://schemas.microsoft.com/office/drawing/2014/main" id="{61BD3727-0648-4498-A1A3-0DD44FF4F4A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045331" y="5781675"/>
            <a:ext cx="1057988" cy="1076325"/>
          </a:xfrm>
          <a:prstGeom prst="rect">
            <a:avLst/>
          </a:prstGeom>
        </p:spPr>
      </p:pic>
      <p:sp>
        <p:nvSpPr>
          <p:cNvPr id="7" name="object 2"/>
          <p:cNvSpPr txBox="1"/>
          <p:nvPr/>
        </p:nvSpPr>
        <p:spPr>
          <a:xfrm>
            <a:off x="523836" y="928670"/>
            <a:ext cx="10787138" cy="344966"/>
          </a:xfrm>
          <a:prstGeom prst="rect">
            <a:avLst/>
          </a:prstGeom>
        </p:spPr>
        <p:txBody>
          <a:bodyPr vert="horz" wrap="square" lIns="0" tIns="67310" rIns="0" bIns="0" rtlCol="0">
            <a:spAutoFit/>
          </a:bodyPr>
          <a:lstStyle/>
          <a:p>
            <a:pPr marL="355600" indent="-342900" algn="ctr">
              <a:lnSpc>
                <a:spcPct val="100000"/>
              </a:lnSpc>
              <a:spcBef>
                <a:spcPts val="530"/>
              </a:spcBef>
              <a:tabLst>
                <a:tab pos="354965" algn="l"/>
                <a:tab pos="355600" algn="l"/>
              </a:tabLst>
            </a:pPr>
            <a:r>
              <a:rPr lang="fr-FR" b="1" i="1" spc="-5" dirty="0" smtClean="0">
                <a:solidFill>
                  <a:srgbClr val="006FC0"/>
                </a:solidFill>
                <a:latin typeface="Calibri"/>
                <a:cs typeface="Calibri"/>
              </a:rPr>
              <a:t>CAHIER DES CHARGES LABEL HUILE D’OLIVE VIERGE EXTRA SERVAGRI</a:t>
            </a:r>
            <a:endParaRPr lang="fr-FR" b="1" i="1" spc="-5" dirty="0">
              <a:solidFill>
                <a:srgbClr val="006FC0"/>
              </a:solidFill>
              <a:latin typeface="Calibri"/>
              <a:cs typeface="Calibri"/>
            </a:endParaRPr>
          </a:p>
        </p:txBody>
      </p:sp>
      <p:sp>
        <p:nvSpPr>
          <p:cNvPr id="30724" name="Rectangle 4"/>
          <p:cNvSpPr>
            <a:spLocks noChangeArrowheads="1"/>
          </p:cNvSpPr>
          <p:nvPr/>
        </p:nvSpPr>
        <p:spPr bwMode="auto">
          <a:xfrm>
            <a:off x="1238216" y="1785926"/>
            <a:ext cx="950125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457200" algn="l"/>
              </a:tabLst>
            </a:pPr>
            <a:endParaRPr lang="fr-FR" sz="1400" b="1" i="1" dirty="0" smtClean="0">
              <a:solidFill>
                <a:srgbClr val="00B0F0"/>
              </a:solidFill>
              <a:latin typeface="Calibri" pitchFamily="34" charset="0"/>
              <a:cs typeface="Calibri"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tab pos="457200" algn="l"/>
              </a:tabLst>
            </a:pP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r>
              <a:rPr lang="fr-FR" sz="1600" b="1" i="1" u="sng" dirty="0" smtClean="0">
                <a:solidFill>
                  <a:srgbClr val="00B0F0"/>
                </a:solidFill>
                <a:latin typeface="Calibri" pitchFamily="34" charset="0"/>
                <a:ea typeface="Arial" pitchFamily="34" charset="0"/>
                <a:cs typeface="Calibri" pitchFamily="34" charset="0"/>
              </a:rPr>
              <a:t>Domaine d’application</a:t>
            </a:r>
          </a:p>
          <a:p>
            <a:r>
              <a:rPr lang="fr-FR" sz="1600" b="1" i="1" dirty="0" smtClean="0"/>
              <a:t> </a:t>
            </a:r>
            <a:endParaRPr lang="fr-FR" sz="1600" dirty="0" smtClean="0"/>
          </a:p>
          <a:p>
            <a:r>
              <a:rPr lang="fr-FR" sz="1600" b="1" i="1" dirty="0" smtClean="0">
                <a:solidFill>
                  <a:srgbClr val="92D050"/>
                </a:solidFill>
              </a:rPr>
              <a:t>Le produit</a:t>
            </a:r>
          </a:p>
          <a:p>
            <a:r>
              <a:rPr lang="fr-FR" sz="1600" dirty="0" smtClean="0"/>
              <a:t> </a:t>
            </a:r>
          </a:p>
          <a:p>
            <a:r>
              <a:rPr lang="fr-FR" sz="1600" b="1" i="1" dirty="0" smtClean="0"/>
              <a:t>Nom du produit: </a:t>
            </a:r>
            <a:r>
              <a:rPr lang="fr-FR" sz="1600" b="1" i="1" dirty="0" smtClean="0">
                <a:solidFill>
                  <a:srgbClr val="FF0000"/>
                </a:solidFill>
              </a:rPr>
              <a:t>“Huile d’olive vierge extra </a:t>
            </a:r>
            <a:r>
              <a:rPr lang="fr-FR" sz="1600" b="1" i="1" dirty="0" err="1" smtClean="0">
                <a:solidFill>
                  <a:srgbClr val="FF0000"/>
                </a:solidFill>
              </a:rPr>
              <a:t>ServAgri</a:t>
            </a:r>
            <a:r>
              <a:rPr lang="fr-FR" sz="1600" b="1" i="1" dirty="0" smtClean="0">
                <a:solidFill>
                  <a:srgbClr val="FF0000"/>
                </a:solidFill>
              </a:rPr>
              <a:t>”</a:t>
            </a:r>
          </a:p>
          <a:p>
            <a:r>
              <a:rPr lang="fr-FR" sz="1600" dirty="0" smtClean="0"/>
              <a:t> </a:t>
            </a:r>
          </a:p>
          <a:p>
            <a:r>
              <a:rPr lang="fr-FR" sz="1600" b="1" i="1" dirty="0" smtClean="0">
                <a:solidFill>
                  <a:srgbClr val="92D050"/>
                </a:solidFill>
              </a:rPr>
              <a:t>Ses principales caractéristiques</a:t>
            </a:r>
          </a:p>
          <a:p>
            <a:r>
              <a:rPr lang="fr-FR" sz="1600" dirty="0" smtClean="0"/>
              <a:t> </a:t>
            </a:r>
          </a:p>
          <a:p>
            <a:r>
              <a:rPr lang="fr-FR" sz="1600" b="1" i="1" dirty="0" smtClean="0"/>
              <a:t>L’huile d’olive vierge extra SERVAGRI, conformément au présent Cahier des charges, répond aux exigences de l’ensemble des </a:t>
            </a:r>
            <a:r>
              <a:rPr lang="fr-FR" sz="1600" b="1" i="1" u="sng" dirty="0" smtClean="0"/>
              <a:t>textes réglementaires du COI</a:t>
            </a:r>
            <a:r>
              <a:rPr lang="fr-FR" sz="1600" b="1" i="1" dirty="0" smtClean="0"/>
              <a:t>, ainsi que celles de </a:t>
            </a:r>
            <a:r>
              <a:rPr lang="fr-FR" sz="1600" b="1" i="1" u="sng" dirty="0" smtClean="0"/>
              <a:t>l’UE et des dispositions normatives nationales italiennes et tunisiennes</a:t>
            </a:r>
            <a:r>
              <a:rPr lang="fr-FR" sz="1600" b="1" i="1" dirty="0" smtClean="0"/>
              <a:t>, relatifs à la qualité des olives, à l’élaboration, à la conservation, au conditionnement et à la commercialisation de l’huile d’olive vierge extra.</a:t>
            </a:r>
          </a:p>
          <a:p>
            <a:pPr algn="just"/>
            <a:r>
              <a:rPr lang="fr-FR" sz="1600" b="1" i="1" dirty="0" smtClean="0"/>
              <a:t> </a:t>
            </a:r>
          </a:p>
          <a:p>
            <a:pPr algn="just"/>
            <a:r>
              <a:rPr lang="fr-FR" sz="1600" b="1" i="1" dirty="0" smtClean="0">
                <a:solidFill>
                  <a:srgbClr val="FF0000"/>
                </a:solidFill>
              </a:rPr>
              <a:t>Elle répond également à l’ensemble des caractéristiques spécifiques énumérées  ci-dessous.</a:t>
            </a:r>
          </a:p>
          <a:p>
            <a:pPr algn="just"/>
            <a:endParaRPr lang="fr-FR" sz="1600" b="1" i="1"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 5">
            <a:extLst>
              <a:ext uri="{FF2B5EF4-FFF2-40B4-BE49-F238E27FC236}">
                <a16:creationId xmlns="" xmlns:a16="http://schemas.microsoft.com/office/drawing/2014/main" id="{61BD3727-0648-4498-A1A3-0DD44FF4F4A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045331" y="5781675"/>
            <a:ext cx="1057988" cy="1076325"/>
          </a:xfrm>
          <a:prstGeom prst="rect">
            <a:avLst/>
          </a:prstGeom>
        </p:spPr>
      </p:pic>
      <p:sp>
        <p:nvSpPr>
          <p:cNvPr id="7" name="object 2"/>
          <p:cNvSpPr txBox="1"/>
          <p:nvPr/>
        </p:nvSpPr>
        <p:spPr>
          <a:xfrm>
            <a:off x="595274" y="357166"/>
            <a:ext cx="10787138" cy="344966"/>
          </a:xfrm>
          <a:prstGeom prst="rect">
            <a:avLst/>
          </a:prstGeom>
        </p:spPr>
        <p:txBody>
          <a:bodyPr vert="horz" wrap="square" lIns="0" tIns="67310" rIns="0" bIns="0" rtlCol="0">
            <a:spAutoFit/>
          </a:bodyPr>
          <a:lstStyle/>
          <a:p>
            <a:pPr marL="355600" indent="-342900" algn="ctr">
              <a:lnSpc>
                <a:spcPct val="100000"/>
              </a:lnSpc>
              <a:spcBef>
                <a:spcPts val="530"/>
              </a:spcBef>
              <a:tabLst>
                <a:tab pos="354965" algn="l"/>
                <a:tab pos="355600" algn="l"/>
              </a:tabLst>
            </a:pPr>
            <a:r>
              <a:rPr lang="fr-FR" b="1" i="1" spc="-5" dirty="0" smtClean="0">
                <a:solidFill>
                  <a:srgbClr val="006FC0"/>
                </a:solidFill>
                <a:latin typeface="Calibri"/>
                <a:cs typeface="Calibri"/>
              </a:rPr>
              <a:t>CAHIER DES CHARGES LABEL HUILE D’OLIVE VIERGE EXTRA SERVAGRI</a:t>
            </a:r>
            <a:endParaRPr lang="fr-FR" b="1" i="1" spc="-5" dirty="0">
              <a:solidFill>
                <a:srgbClr val="006FC0"/>
              </a:solidFill>
              <a:latin typeface="Calibri"/>
              <a:cs typeface="Calibri"/>
            </a:endParaRPr>
          </a:p>
        </p:txBody>
      </p:sp>
      <p:sp>
        <p:nvSpPr>
          <p:cNvPr id="30724" name="Rectangle 4"/>
          <p:cNvSpPr>
            <a:spLocks noChangeArrowheads="1"/>
          </p:cNvSpPr>
          <p:nvPr/>
        </p:nvSpPr>
        <p:spPr bwMode="auto">
          <a:xfrm>
            <a:off x="881026" y="857232"/>
            <a:ext cx="1000132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600" b="1" i="1" u="sng" dirty="0" smtClean="0">
                <a:solidFill>
                  <a:srgbClr val="00B0F0"/>
                </a:solidFill>
                <a:latin typeface="Calibri" pitchFamily="34" charset="0"/>
                <a:ea typeface="Arial" pitchFamily="34" charset="0"/>
                <a:cs typeface="Calibri" pitchFamily="34" charset="0"/>
              </a:rPr>
              <a:t>Variétés d’olives</a:t>
            </a:r>
          </a:p>
          <a:p>
            <a:r>
              <a:rPr lang="fr-FR" sz="1600" dirty="0" smtClean="0"/>
              <a:t> </a:t>
            </a:r>
          </a:p>
          <a:p>
            <a:r>
              <a:rPr lang="fr-FR" sz="1400" b="1" i="1" dirty="0" smtClean="0"/>
              <a:t>Les huiles d’olive vierge extra doivent provenir exclusivement d’olives </a:t>
            </a:r>
            <a:r>
              <a:rPr lang="fr-FR" sz="1400" b="1" i="1" u="sng" dirty="0" smtClean="0"/>
              <a:t>des variétés tunisiennes et italienne</a:t>
            </a:r>
            <a:r>
              <a:rPr lang="fr-FR" sz="1400" b="1" i="1" dirty="0" smtClean="0"/>
              <a:t>, telles qu’identifiées dans l’inventaire des variétés de ces deux pays. La liste des variétés d’olives  autorisées pour produire l’huile  est les suivantes.</a:t>
            </a:r>
          </a:p>
          <a:p>
            <a:r>
              <a:rPr lang="fr-FR" sz="1600" dirty="0" smtClean="0"/>
              <a:t> </a:t>
            </a:r>
            <a:endParaRPr lang="fr-FR" sz="1400" dirty="0" smtClean="0"/>
          </a:p>
          <a:p>
            <a:r>
              <a:rPr lang="fr-FR" sz="1400" b="1" i="1" u="sng" dirty="0" smtClean="0">
                <a:solidFill>
                  <a:srgbClr val="92D050"/>
                </a:solidFill>
              </a:rPr>
              <a:t>Pour la Sicile:</a:t>
            </a:r>
          </a:p>
          <a:p>
            <a:endParaRPr lang="fr-FR" sz="1400" b="1" i="1" u="sng" dirty="0" smtClean="0">
              <a:solidFill>
                <a:srgbClr val="92D050"/>
              </a:solidFill>
            </a:endParaRPr>
          </a:p>
          <a:p>
            <a:r>
              <a:rPr lang="fr-FR" sz="1200" b="1" i="1" dirty="0" smtClean="0"/>
              <a:t>«</a:t>
            </a:r>
            <a:r>
              <a:rPr lang="fr-FR" sz="1200" b="1" i="1" dirty="0" err="1" smtClean="0"/>
              <a:t>Biancolilla</a:t>
            </a:r>
            <a:r>
              <a:rPr lang="fr-FR" sz="1200" b="1" i="1" dirty="0" smtClean="0"/>
              <a:t>», «</a:t>
            </a:r>
            <a:r>
              <a:rPr lang="fr-FR" sz="1200" b="1" i="1" dirty="0" err="1" smtClean="0"/>
              <a:t>Cerasuola</a:t>
            </a:r>
            <a:r>
              <a:rPr lang="fr-FR" sz="1200" b="1" i="1" dirty="0" smtClean="0"/>
              <a:t>» (</a:t>
            </a:r>
            <a:r>
              <a:rPr lang="fr-FR" sz="1200" b="1" i="1" dirty="0" err="1" smtClean="0"/>
              <a:t>Ogliara</a:t>
            </a:r>
            <a:r>
              <a:rPr lang="fr-FR" sz="1200" b="1" i="1" dirty="0" smtClean="0"/>
              <a:t>, </a:t>
            </a:r>
            <a:r>
              <a:rPr lang="fr-FR" sz="1200" b="1" i="1" dirty="0" err="1" smtClean="0"/>
              <a:t>Palermitana</a:t>
            </a:r>
            <a:r>
              <a:rPr lang="fr-FR" sz="1200" b="1" i="1" dirty="0" smtClean="0"/>
              <a:t>, </a:t>
            </a:r>
            <a:r>
              <a:rPr lang="fr-FR" sz="1200" b="1" i="1" dirty="0" err="1" smtClean="0"/>
              <a:t>Marfia</a:t>
            </a:r>
            <a:r>
              <a:rPr lang="fr-FR" sz="1200" b="1" i="1" dirty="0" smtClean="0"/>
              <a:t>, </a:t>
            </a:r>
            <a:r>
              <a:rPr lang="fr-FR" sz="1200" b="1" i="1" dirty="0" err="1" smtClean="0"/>
              <a:t>Purrittara</a:t>
            </a:r>
            <a:r>
              <a:rPr lang="fr-FR" sz="1200" b="1" i="1" dirty="0" smtClean="0"/>
              <a:t>), «Moresca», «</a:t>
            </a:r>
            <a:r>
              <a:rPr lang="fr-FR" sz="1200" b="1" i="1" dirty="0" err="1" smtClean="0"/>
              <a:t>Nocellara</a:t>
            </a:r>
            <a:r>
              <a:rPr lang="fr-FR" sz="1200" b="1" i="1" dirty="0" smtClean="0"/>
              <a:t> </a:t>
            </a:r>
            <a:r>
              <a:rPr lang="fr-FR" sz="1200" b="1" i="1" dirty="0" err="1" smtClean="0"/>
              <a:t>del</a:t>
            </a:r>
            <a:r>
              <a:rPr lang="fr-FR" sz="1200" b="1" i="1" dirty="0" smtClean="0"/>
              <a:t> </a:t>
            </a:r>
            <a:r>
              <a:rPr lang="fr-FR" sz="1200" b="1" i="1" dirty="0" err="1" smtClean="0"/>
              <a:t>Belice</a:t>
            </a:r>
            <a:r>
              <a:rPr lang="fr-FR" sz="1200" b="1" i="1" dirty="0" smtClean="0"/>
              <a:t>», «</a:t>
            </a:r>
            <a:r>
              <a:rPr lang="fr-FR" sz="1200" b="1" i="1" dirty="0" err="1" smtClean="0"/>
              <a:t>Nocellara</a:t>
            </a:r>
            <a:r>
              <a:rPr lang="fr-FR" sz="1200" b="1" i="1" dirty="0" smtClean="0"/>
              <a:t> </a:t>
            </a:r>
            <a:r>
              <a:rPr lang="fr-FR" sz="1200" b="1" i="1" dirty="0" err="1" smtClean="0"/>
              <a:t>etnea</a:t>
            </a:r>
            <a:r>
              <a:rPr lang="fr-FR" sz="1200" b="1" i="1" dirty="0" smtClean="0"/>
              <a:t>» (</a:t>
            </a:r>
            <a:r>
              <a:rPr lang="fr-FR" sz="1200" b="1" i="1" dirty="0" err="1" smtClean="0"/>
              <a:t>Verdese</a:t>
            </a:r>
            <a:r>
              <a:rPr lang="fr-FR" sz="1200" b="1" i="1" dirty="0" smtClean="0"/>
              <a:t>, </a:t>
            </a:r>
            <a:r>
              <a:rPr lang="fr-FR" sz="1200" b="1" i="1" dirty="0" err="1" smtClean="0"/>
              <a:t>Zaituna</a:t>
            </a:r>
            <a:r>
              <a:rPr lang="fr-FR" sz="1200" b="1" i="1" dirty="0" smtClean="0"/>
              <a:t>, </a:t>
            </a:r>
            <a:r>
              <a:rPr lang="fr-FR" sz="1200" b="1" i="1" dirty="0" err="1" smtClean="0"/>
              <a:t>Marmorigna</a:t>
            </a:r>
            <a:r>
              <a:rPr lang="fr-FR" sz="1200" b="1" i="1" dirty="0" smtClean="0"/>
              <a:t>), </a:t>
            </a:r>
          </a:p>
          <a:p>
            <a:r>
              <a:rPr lang="fr-FR" sz="1200" b="1" i="1" dirty="0" smtClean="0"/>
              <a:t>«</a:t>
            </a:r>
            <a:r>
              <a:rPr lang="fr-FR" sz="1200" b="1" i="1" dirty="0" err="1" smtClean="0"/>
              <a:t>Ogliarola</a:t>
            </a:r>
            <a:r>
              <a:rPr lang="fr-FR" sz="1200" b="1" i="1" dirty="0" smtClean="0"/>
              <a:t> </a:t>
            </a:r>
            <a:r>
              <a:rPr lang="fr-FR" sz="1200" b="1" i="1" dirty="0" err="1" smtClean="0"/>
              <a:t>messinese</a:t>
            </a:r>
            <a:r>
              <a:rPr lang="fr-FR" sz="1200" b="1" i="1" dirty="0" smtClean="0"/>
              <a:t>» (</a:t>
            </a:r>
            <a:r>
              <a:rPr lang="fr-FR" sz="1200" b="1" i="1" dirty="0" err="1" smtClean="0"/>
              <a:t>Passulunara</a:t>
            </a:r>
            <a:r>
              <a:rPr lang="fr-FR" sz="1200" b="1" i="1" dirty="0" smtClean="0"/>
              <a:t>, </a:t>
            </a:r>
            <a:r>
              <a:rPr lang="fr-FR" sz="1200" b="1" i="1" dirty="0" err="1" smtClean="0"/>
              <a:t>Terminisa</a:t>
            </a:r>
            <a:r>
              <a:rPr lang="fr-FR" sz="1200" b="1" i="1" dirty="0" smtClean="0"/>
              <a:t>, </a:t>
            </a:r>
            <a:r>
              <a:rPr lang="fr-FR" sz="1200" b="1" i="1" dirty="0" err="1" smtClean="0"/>
              <a:t>Calamignara</a:t>
            </a:r>
            <a:r>
              <a:rPr lang="fr-FR" sz="1200" b="1" i="1" dirty="0" smtClean="0"/>
              <a:t>, </a:t>
            </a:r>
            <a:r>
              <a:rPr lang="fr-FR" sz="1200" b="1" i="1" dirty="0" err="1" smtClean="0"/>
              <a:t>Castriciana</a:t>
            </a:r>
            <a:r>
              <a:rPr lang="fr-FR" sz="1200" b="1" i="1" dirty="0" smtClean="0"/>
              <a:t>), «</a:t>
            </a:r>
            <a:r>
              <a:rPr lang="fr-FR" sz="1200" b="1" i="1" dirty="0" err="1" smtClean="0"/>
              <a:t>Santagatese</a:t>
            </a:r>
            <a:r>
              <a:rPr lang="fr-FR" sz="1200" b="1" i="1" dirty="0" smtClean="0"/>
              <a:t>» (</a:t>
            </a:r>
            <a:r>
              <a:rPr lang="fr-FR" sz="1200" b="1" i="1" dirty="0" err="1" smtClean="0"/>
              <a:t>Ogliarola</a:t>
            </a:r>
            <a:r>
              <a:rPr lang="fr-FR" sz="1200" b="1" i="1" dirty="0" smtClean="0"/>
              <a:t>, </a:t>
            </a:r>
            <a:r>
              <a:rPr lang="fr-FR" sz="1200" b="1" i="1" dirty="0" err="1" smtClean="0"/>
              <a:t>Montonica</a:t>
            </a:r>
            <a:r>
              <a:rPr lang="fr-FR" sz="1200" b="1" i="1" dirty="0" smtClean="0"/>
              <a:t>, </a:t>
            </a:r>
            <a:r>
              <a:rPr lang="fr-FR" sz="1200" b="1" i="1" dirty="0" err="1" smtClean="0"/>
              <a:t>Pirunara</a:t>
            </a:r>
            <a:r>
              <a:rPr lang="fr-FR" sz="1200" b="1" i="1" dirty="0" smtClean="0"/>
              <a:t>, </a:t>
            </a:r>
            <a:r>
              <a:rPr lang="fr-FR" sz="1200" b="1" i="1" dirty="0" err="1" smtClean="0"/>
              <a:t>Rizza</a:t>
            </a:r>
            <a:r>
              <a:rPr lang="fr-FR" sz="1200" b="1" i="1" dirty="0" smtClean="0"/>
              <a:t>), «</a:t>
            </a:r>
            <a:r>
              <a:rPr lang="fr-FR" sz="1200" b="1" i="1" dirty="0" err="1" smtClean="0"/>
              <a:t>Tonda</a:t>
            </a:r>
            <a:r>
              <a:rPr lang="fr-FR" sz="1200" b="1" i="1" dirty="0" smtClean="0"/>
              <a:t> </a:t>
            </a:r>
            <a:r>
              <a:rPr lang="fr-FR" sz="1200" b="1" i="1" dirty="0" err="1" smtClean="0"/>
              <a:t>iblea</a:t>
            </a:r>
            <a:r>
              <a:rPr lang="fr-FR" sz="1200" b="1" i="1" dirty="0" smtClean="0"/>
              <a:t>».</a:t>
            </a:r>
          </a:p>
          <a:p>
            <a:r>
              <a:rPr lang="fr-FR" sz="1200" b="1" i="1" dirty="0" smtClean="0"/>
              <a:t>«</a:t>
            </a:r>
            <a:r>
              <a:rPr lang="fr-FR" sz="1200" b="1" i="1" dirty="0" err="1" smtClean="0"/>
              <a:t>Brandofino</a:t>
            </a:r>
            <a:r>
              <a:rPr lang="fr-FR" sz="1200" b="1" i="1" dirty="0" smtClean="0"/>
              <a:t>», «</a:t>
            </a:r>
            <a:r>
              <a:rPr lang="fr-FR" sz="1200" b="1" i="1" dirty="0" err="1" smtClean="0"/>
              <a:t>Calatina</a:t>
            </a:r>
            <a:r>
              <a:rPr lang="fr-FR" sz="1200" b="1" i="1" dirty="0" smtClean="0"/>
              <a:t>», «</a:t>
            </a:r>
            <a:r>
              <a:rPr lang="fr-FR" sz="1200" b="1" i="1" dirty="0" err="1" smtClean="0"/>
              <a:t>Crastu</a:t>
            </a:r>
            <a:r>
              <a:rPr lang="fr-FR" sz="1200" b="1" i="1" dirty="0" smtClean="0"/>
              <a:t>», «</a:t>
            </a:r>
            <a:r>
              <a:rPr lang="fr-FR" sz="1200" b="1" i="1" dirty="0" err="1" smtClean="0"/>
              <a:t>Giarraffa</a:t>
            </a:r>
            <a:r>
              <a:rPr lang="fr-FR" sz="1200" b="1" i="1" dirty="0" smtClean="0"/>
              <a:t>» (</a:t>
            </a:r>
            <a:r>
              <a:rPr lang="fr-FR" sz="1200" b="1" i="1" dirty="0" err="1" smtClean="0"/>
              <a:t>Pizzo</a:t>
            </a:r>
            <a:r>
              <a:rPr lang="fr-FR" sz="1200" b="1" i="1" dirty="0" smtClean="0"/>
              <a:t> di </a:t>
            </a:r>
            <a:r>
              <a:rPr lang="fr-FR" sz="1200" b="1" i="1" dirty="0" err="1" smtClean="0"/>
              <a:t>corvo</a:t>
            </a:r>
            <a:r>
              <a:rPr lang="fr-FR" sz="1200" b="1" i="1" dirty="0" smtClean="0"/>
              <a:t>), «Minuta», «</a:t>
            </a:r>
            <a:r>
              <a:rPr lang="fr-FR" sz="1200" b="1" i="1" dirty="0" err="1" smtClean="0"/>
              <a:t>Nocellara</a:t>
            </a:r>
            <a:r>
              <a:rPr lang="fr-FR" sz="1200" b="1" i="1" dirty="0" smtClean="0"/>
              <a:t> </a:t>
            </a:r>
            <a:r>
              <a:rPr lang="fr-FR" sz="1200" b="1" i="1" dirty="0" err="1" smtClean="0"/>
              <a:t>messinese</a:t>
            </a:r>
            <a:r>
              <a:rPr lang="fr-FR" sz="1200" b="1" i="1" dirty="0" smtClean="0"/>
              <a:t>», «</a:t>
            </a:r>
            <a:r>
              <a:rPr lang="fr-FR" sz="1200" b="1" i="1" dirty="0" err="1" smtClean="0"/>
              <a:t>Piricuddara</a:t>
            </a:r>
            <a:r>
              <a:rPr lang="fr-FR" sz="1200" b="1" i="1" dirty="0" smtClean="0"/>
              <a:t>», «</a:t>
            </a:r>
            <a:r>
              <a:rPr lang="fr-FR" sz="1200" b="1" i="1" dirty="0" err="1" smtClean="0"/>
              <a:t>Verdello</a:t>
            </a:r>
            <a:r>
              <a:rPr lang="fr-FR" sz="1200" b="1" i="1" dirty="0" smtClean="0"/>
              <a:t>».</a:t>
            </a:r>
          </a:p>
          <a:p>
            <a:r>
              <a:rPr lang="fr-FR" sz="1200" b="1" i="1" dirty="0" smtClean="0"/>
              <a:t>«</a:t>
            </a:r>
            <a:r>
              <a:rPr lang="fr-FR" sz="1200" b="1" i="1" dirty="0" err="1" smtClean="0"/>
              <a:t>Aitana</a:t>
            </a:r>
            <a:r>
              <a:rPr lang="fr-FR" sz="1200" b="1" i="1" dirty="0" smtClean="0"/>
              <a:t>», «</a:t>
            </a:r>
            <a:r>
              <a:rPr lang="fr-FR" sz="1200" b="1" i="1" dirty="0" err="1" smtClean="0"/>
              <a:t>Bottone</a:t>
            </a:r>
            <a:r>
              <a:rPr lang="fr-FR" sz="1200" b="1" i="1" dirty="0" smtClean="0"/>
              <a:t> di gallo», «Cavalieri», «</a:t>
            </a:r>
            <a:r>
              <a:rPr lang="fr-FR" sz="1200" b="1" i="1" dirty="0" err="1" smtClean="0"/>
              <a:t>Erbiano</a:t>
            </a:r>
            <a:r>
              <a:rPr lang="fr-FR" sz="1200" b="1" i="1" dirty="0" smtClean="0"/>
              <a:t>», «</a:t>
            </a:r>
            <a:r>
              <a:rPr lang="fr-FR" sz="1200" b="1" i="1" dirty="0" err="1" smtClean="0"/>
              <a:t>Lumiaru</a:t>
            </a:r>
            <a:r>
              <a:rPr lang="fr-FR" sz="1200" b="1" i="1" dirty="0" smtClean="0"/>
              <a:t>», «</a:t>
            </a:r>
            <a:r>
              <a:rPr lang="fr-FR" sz="1200" b="1" i="1" dirty="0" err="1" smtClean="0"/>
              <a:t>Nasitana</a:t>
            </a:r>
            <a:r>
              <a:rPr lang="fr-FR" sz="1200" b="1" i="1" dirty="0" smtClean="0"/>
              <a:t>», «</a:t>
            </a:r>
            <a:r>
              <a:rPr lang="fr-FR" sz="1200" b="1" i="1" dirty="0" err="1" smtClean="0"/>
              <a:t>Nerba</a:t>
            </a:r>
            <a:r>
              <a:rPr lang="fr-FR" sz="1200" b="1" i="1" dirty="0" smtClean="0"/>
              <a:t>» (</a:t>
            </a:r>
            <a:r>
              <a:rPr lang="fr-FR" sz="1200" b="1" i="1" dirty="0" err="1" smtClean="0"/>
              <a:t>Tortella</a:t>
            </a:r>
            <a:r>
              <a:rPr lang="fr-FR" sz="1200" b="1" i="1" dirty="0" smtClean="0"/>
              <a:t>), «</a:t>
            </a:r>
            <a:r>
              <a:rPr lang="fr-FR" sz="1200" b="1" i="1" dirty="0" err="1" smtClean="0"/>
              <a:t>Olivo</a:t>
            </a:r>
            <a:r>
              <a:rPr lang="fr-FR" sz="1200" b="1" i="1" dirty="0" smtClean="0"/>
              <a:t> di </a:t>
            </a:r>
            <a:r>
              <a:rPr lang="fr-FR" sz="1200" b="1" i="1" dirty="0" err="1" smtClean="0"/>
              <a:t>Mandanici</a:t>
            </a:r>
            <a:r>
              <a:rPr lang="fr-FR" sz="1200" b="1" i="1" dirty="0" smtClean="0"/>
              <a:t>», «</a:t>
            </a:r>
            <a:r>
              <a:rPr lang="fr-FR" sz="1200" b="1" i="1" dirty="0" err="1" smtClean="0"/>
              <a:t>Siracusana</a:t>
            </a:r>
            <a:r>
              <a:rPr lang="fr-FR" sz="1200" b="1" i="1" dirty="0" smtClean="0"/>
              <a:t>», «</a:t>
            </a:r>
            <a:r>
              <a:rPr lang="fr-FR" sz="1200" b="1" i="1" dirty="0" err="1" smtClean="0"/>
              <a:t>Vaddarica</a:t>
            </a:r>
            <a:r>
              <a:rPr lang="fr-FR" sz="1200" b="1" i="1" dirty="0" smtClean="0"/>
              <a:t>» et leurs synonymes.</a:t>
            </a:r>
          </a:p>
          <a:p>
            <a:r>
              <a:rPr lang="fr-FR" sz="1200" b="1" i="1" dirty="0" smtClean="0"/>
              <a:t>Peuvent en outre utiliser d’autres variétés jusqu’à un maximum de 10% à condition que ces variétés soient originaires de l’Italie.</a:t>
            </a:r>
          </a:p>
          <a:p>
            <a:r>
              <a:rPr lang="fr-FR" sz="1600" b="1" i="1" dirty="0" smtClean="0"/>
              <a:t> </a:t>
            </a:r>
            <a:endParaRPr lang="fr-FR" sz="800" b="1" i="1" dirty="0" smtClean="0"/>
          </a:p>
          <a:p>
            <a:r>
              <a:rPr lang="fr-FR" sz="1400" b="1" i="1" u="sng" dirty="0" smtClean="0">
                <a:solidFill>
                  <a:srgbClr val="92D050"/>
                </a:solidFill>
              </a:rPr>
              <a:t>Pour la Tunisie:</a:t>
            </a:r>
          </a:p>
          <a:p>
            <a:r>
              <a:rPr lang="fr-FR" sz="1200" b="1" i="1" dirty="0" smtClean="0"/>
              <a:t>«</a:t>
            </a:r>
            <a:r>
              <a:rPr lang="fr-FR" sz="1200" b="1" i="1" dirty="0" err="1" smtClean="0"/>
              <a:t>Chemlali</a:t>
            </a:r>
            <a:r>
              <a:rPr lang="fr-FR" sz="1200" b="1" i="1" dirty="0" smtClean="0"/>
              <a:t>» (du Nord, </a:t>
            </a:r>
            <a:r>
              <a:rPr lang="fr-FR" sz="1200" b="1" i="1" dirty="0" err="1" smtClean="0"/>
              <a:t>Zarzis</a:t>
            </a:r>
            <a:r>
              <a:rPr lang="fr-FR" sz="1200" b="1" i="1" dirty="0" smtClean="0"/>
              <a:t>, </a:t>
            </a:r>
            <a:r>
              <a:rPr lang="fr-FR" sz="1200" b="1" i="1" dirty="0" err="1" smtClean="0"/>
              <a:t>Meliane</a:t>
            </a:r>
            <a:r>
              <a:rPr lang="fr-FR" sz="1200" b="1" i="1" dirty="0" smtClean="0"/>
              <a:t>, </a:t>
            </a:r>
            <a:r>
              <a:rPr lang="fr-FR" sz="1200" b="1" i="1" dirty="0" err="1" smtClean="0"/>
              <a:t>Balhi</a:t>
            </a:r>
            <a:r>
              <a:rPr lang="fr-FR" sz="1200" b="1" i="1" dirty="0" smtClean="0"/>
              <a:t>, </a:t>
            </a:r>
            <a:r>
              <a:rPr lang="fr-FR" sz="1200" b="1" i="1" dirty="0" err="1" smtClean="0"/>
              <a:t>Chouamekh</a:t>
            </a:r>
            <a:r>
              <a:rPr lang="fr-FR" sz="1200" b="1" i="1" dirty="0" smtClean="0"/>
              <a:t>, </a:t>
            </a:r>
            <a:r>
              <a:rPr lang="fr-FR" sz="1200" b="1" i="1" dirty="0" err="1" smtClean="0"/>
              <a:t>Bent</a:t>
            </a:r>
            <a:r>
              <a:rPr lang="fr-FR" sz="1200" b="1" i="1" dirty="0" smtClean="0"/>
              <a:t> </a:t>
            </a:r>
            <a:r>
              <a:rPr lang="fr-FR" sz="1200" b="1" i="1" dirty="0" err="1" smtClean="0"/>
              <a:t>Louzir</a:t>
            </a:r>
            <a:r>
              <a:rPr lang="fr-FR" sz="1200" b="1" i="1" dirty="0" smtClean="0"/>
              <a:t>, </a:t>
            </a:r>
            <a:r>
              <a:rPr lang="fr-FR" sz="1200" b="1" i="1" dirty="0" err="1" smtClean="0"/>
              <a:t>Ouled</a:t>
            </a:r>
            <a:r>
              <a:rPr lang="fr-FR" sz="1200" b="1" i="1" dirty="0" smtClean="0"/>
              <a:t> </a:t>
            </a:r>
            <a:r>
              <a:rPr lang="fr-FR" sz="1200" b="1" i="1" dirty="0" err="1" smtClean="0"/>
              <a:t>Msallem</a:t>
            </a:r>
            <a:r>
              <a:rPr lang="fr-FR" sz="1200" b="1" i="1" dirty="0" smtClean="0"/>
              <a:t>, </a:t>
            </a:r>
            <a:r>
              <a:rPr lang="fr-FR" sz="1200" b="1" i="1" dirty="0" err="1" smtClean="0"/>
              <a:t>Sig</a:t>
            </a:r>
            <a:r>
              <a:rPr lang="fr-FR" sz="1200" b="1" i="1" dirty="0" smtClean="0"/>
              <a:t>, Sfax, </a:t>
            </a:r>
            <a:r>
              <a:rPr lang="fr-FR" sz="1200" b="1" i="1" dirty="0" err="1" smtClean="0"/>
              <a:t>Ghraiba</a:t>
            </a:r>
            <a:r>
              <a:rPr lang="fr-FR" sz="1200" b="1" i="1" dirty="0" smtClean="0"/>
              <a:t>, Tataouine, </a:t>
            </a:r>
            <a:r>
              <a:rPr lang="fr-FR" sz="1200" b="1" i="1" dirty="0" err="1" smtClean="0"/>
              <a:t>Ontha</a:t>
            </a:r>
            <a:r>
              <a:rPr lang="fr-FR" sz="1200" b="1" i="1" dirty="0" smtClean="0"/>
              <a:t>), et «</a:t>
            </a:r>
            <a:r>
              <a:rPr lang="fr-FR" sz="1200" b="1" i="1" dirty="0" err="1" smtClean="0"/>
              <a:t>Chétoui</a:t>
            </a:r>
            <a:r>
              <a:rPr lang="fr-FR" sz="1200" b="1" i="1" dirty="0" smtClean="0"/>
              <a:t>» de l’</a:t>
            </a:r>
            <a:r>
              <a:rPr lang="fr-FR" sz="1200" b="1" i="1" dirty="0" err="1" smtClean="0"/>
              <a:t>Ariana</a:t>
            </a:r>
            <a:r>
              <a:rPr lang="fr-FR" sz="1200" b="1" i="1" dirty="0" smtClean="0"/>
              <a:t>.</a:t>
            </a:r>
          </a:p>
          <a:p>
            <a:r>
              <a:rPr lang="fr-FR" sz="1200" b="1" i="1" dirty="0" smtClean="0"/>
              <a:t>«Oueslati» de Kairouan, «</a:t>
            </a:r>
            <a:r>
              <a:rPr lang="fr-FR" sz="1200" b="1" i="1" dirty="0" err="1" smtClean="0"/>
              <a:t>Chemchali</a:t>
            </a:r>
            <a:r>
              <a:rPr lang="fr-FR" sz="1200" b="1" i="1" dirty="0" smtClean="0"/>
              <a:t>» (du Nord et de Gafsa), «</a:t>
            </a:r>
            <a:r>
              <a:rPr lang="fr-FR" sz="1200" b="1" i="1" dirty="0" err="1" smtClean="0"/>
              <a:t>Zalmati</a:t>
            </a:r>
            <a:r>
              <a:rPr lang="fr-FR" sz="1200" b="1" i="1" dirty="0" smtClean="0"/>
              <a:t>» (du Nord et </a:t>
            </a:r>
            <a:r>
              <a:rPr lang="fr-FR" sz="1200" b="1" i="1" dirty="0" err="1" smtClean="0"/>
              <a:t>Zarzis</a:t>
            </a:r>
            <a:r>
              <a:rPr lang="fr-FR" sz="1200" b="1" i="1" dirty="0" smtClean="0"/>
              <a:t>), «</a:t>
            </a:r>
            <a:r>
              <a:rPr lang="fr-FR" sz="1200" b="1" i="1" dirty="0" err="1" smtClean="0"/>
              <a:t>Zarrazi</a:t>
            </a:r>
            <a:r>
              <a:rPr lang="fr-FR" sz="1200" b="1" i="1" dirty="0" smtClean="0"/>
              <a:t>» (</a:t>
            </a:r>
            <a:r>
              <a:rPr lang="fr-FR" sz="1200" b="1" i="1" dirty="0" err="1" smtClean="0"/>
              <a:t>Zarzis</a:t>
            </a:r>
            <a:r>
              <a:rPr lang="fr-FR" sz="1200" b="1" i="1" dirty="0" smtClean="0"/>
              <a:t>, </a:t>
            </a:r>
            <a:r>
              <a:rPr lang="fr-FR" sz="1200" b="1" i="1" dirty="0" err="1" smtClean="0"/>
              <a:t>Injassi</a:t>
            </a:r>
            <a:r>
              <a:rPr lang="fr-FR" sz="1200" b="1" i="1" dirty="0" smtClean="0"/>
              <a:t> </a:t>
            </a:r>
            <a:r>
              <a:rPr lang="fr-FR" sz="1200" b="1" i="1" dirty="0" err="1" smtClean="0"/>
              <a:t>Douirat</a:t>
            </a:r>
            <a:r>
              <a:rPr lang="fr-FR" sz="1200" b="1" i="1" dirty="0" smtClean="0"/>
              <a:t>, du Nord), et «</a:t>
            </a:r>
            <a:r>
              <a:rPr lang="fr-FR" sz="1200" b="1" i="1" dirty="0" err="1" smtClean="0"/>
              <a:t>Gerboui</a:t>
            </a:r>
            <a:r>
              <a:rPr lang="fr-FR" sz="1200" b="1" i="1" dirty="0" smtClean="0"/>
              <a:t>» du Nord. – </a:t>
            </a:r>
          </a:p>
          <a:p>
            <a:r>
              <a:rPr lang="fr-FR" sz="1200" b="1" i="1" dirty="0" smtClean="0"/>
              <a:t>«</a:t>
            </a:r>
            <a:r>
              <a:rPr lang="fr-FR" sz="1200" b="1" i="1" dirty="0" err="1" smtClean="0"/>
              <a:t>Rkhami</a:t>
            </a:r>
            <a:r>
              <a:rPr lang="fr-FR" sz="1200" b="1" i="1" dirty="0" smtClean="0"/>
              <a:t>» de l’</a:t>
            </a:r>
            <a:r>
              <a:rPr lang="fr-FR" sz="1200" b="1" i="1" dirty="0" err="1" smtClean="0"/>
              <a:t>Ariana</a:t>
            </a:r>
            <a:r>
              <a:rPr lang="fr-FR" sz="1200" b="1" i="1" dirty="0" smtClean="0"/>
              <a:t>, «</a:t>
            </a:r>
            <a:r>
              <a:rPr lang="fr-FR" sz="1200" b="1" i="1" dirty="0" err="1" smtClean="0"/>
              <a:t>Barouni</a:t>
            </a:r>
            <a:r>
              <a:rPr lang="fr-FR" sz="1200" b="1" i="1" dirty="0" smtClean="0"/>
              <a:t> du Nord», «</a:t>
            </a:r>
            <a:r>
              <a:rPr lang="fr-FR" sz="1200" b="1" i="1" dirty="0" err="1" smtClean="0"/>
              <a:t>Neb</a:t>
            </a:r>
            <a:r>
              <a:rPr lang="fr-FR" sz="1200" b="1" i="1" dirty="0" smtClean="0"/>
              <a:t> J’</a:t>
            </a:r>
            <a:r>
              <a:rPr lang="fr-FR" sz="1200" b="1" i="1" dirty="0" err="1" smtClean="0"/>
              <a:t>mel</a:t>
            </a:r>
            <a:r>
              <a:rPr lang="fr-FR" sz="1200" b="1" i="1" dirty="0" smtClean="0"/>
              <a:t>», «</a:t>
            </a:r>
            <a:r>
              <a:rPr lang="fr-FR" sz="1200" b="1" i="1" dirty="0" err="1" smtClean="0"/>
              <a:t>Mengar</a:t>
            </a:r>
            <a:r>
              <a:rPr lang="fr-FR" sz="1200" b="1" i="1" dirty="0" smtClean="0"/>
              <a:t> </a:t>
            </a:r>
            <a:r>
              <a:rPr lang="fr-FR" sz="1200" b="1" i="1" dirty="0" err="1" smtClean="0"/>
              <a:t>Erragma</a:t>
            </a:r>
            <a:r>
              <a:rPr lang="fr-FR" sz="1200" b="1" i="1" dirty="0" smtClean="0"/>
              <a:t>», «</a:t>
            </a:r>
            <a:r>
              <a:rPr lang="fr-FR" sz="1200" b="1" i="1" dirty="0" err="1" smtClean="0"/>
              <a:t>Bidh</a:t>
            </a:r>
            <a:r>
              <a:rPr lang="fr-FR" sz="1200" b="1" i="1" dirty="0" smtClean="0"/>
              <a:t> </a:t>
            </a:r>
            <a:r>
              <a:rPr lang="fr-FR" sz="1200" b="1" i="1" dirty="0" err="1" smtClean="0"/>
              <a:t>Hmam</a:t>
            </a:r>
            <a:r>
              <a:rPr lang="fr-FR" sz="1200" b="1" i="1" dirty="0" smtClean="0"/>
              <a:t>», «</a:t>
            </a:r>
            <a:r>
              <a:rPr lang="fr-FR" sz="1200" b="1" i="1" dirty="0" err="1" smtClean="0"/>
              <a:t>Souabaa</a:t>
            </a:r>
            <a:r>
              <a:rPr lang="fr-FR" sz="1200" b="1" i="1" dirty="0" smtClean="0"/>
              <a:t> </a:t>
            </a:r>
            <a:r>
              <a:rPr lang="fr-FR" sz="1200" b="1" i="1" dirty="0" err="1" smtClean="0"/>
              <a:t>Aljia</a:t>
            </a:r>
            <a:r>
              <a:rPr lang="fr-FR" sz="1200" b="1" i="1" dirty="0" smtClean="0"/>
              <a:t>» (de Kasserine) «</a:t>
            </a:r>
            <a:r>
              <a:rPr lang="fr-FR" sz="1200" b="1" i="1" dirty="0" err="1" smtClean="0"/>
              <a:t>Injassi</a:t>
            </a:r>
            <a:r>
              <a:rPr lang="fr-FR" sz="1200" b="1" i="1" dirty="0" smtClean="0"/>
              <a:t>» (Gafsa et </a:t>
            </a:r>
            <a:r>
              <a:rPr lang="fr-FR" sz="1200" b="1" i="1" dirty="0" err="1" smtClean="0"/>
              <a:t>Hchichina</a:t>
            </a:r>
            <a:r>
              <a:rPr lang="fr-FR" sz="1200" b="1" i="1" dirty="0" smtClean="0"/>
              <a:t>), «</a:t>
            </a:r>
            <a:r>
              <a:rPr lang="fr-FR" sz="1200" b="1" i="1" dirty="0" err="1" smtClean="0"/>
              <a:t>Fougi</a:t>
            </a:r>
            <a:r>
              <a:rPr lang="fr-FR" sz="1200" b="1" i="1" dirty="0" smtClean="0"/>
              <a:t> </a:t>
            </a:r>
            <a:r>
              <a:rPr lang="fr-FR" sz="1200" b="1" i="1" dirty="0" err="1" smtClean="0"/>
              <a:t>Asli</a:t>
            </a:r>
            <a:r>
              <a:rPr lang="fr-FR" sz="1200" b="1" i="1" dirty="0" smtClean="0"/>
              <a:t>», «</a:t>
            </a:r>
            <a:r>
              <a:rPr lang="fr-FR" sz="1200" b="1" i="1" dirty="0" err="1" smtClean="0"/>
              <a:t>Sahli</a:t>
            </a:r>
            <a:r>
              <a:rPr lang="fr-FR" sz="1200" b="1" i="1" dirty="0" smtClean="0"/>
              <a:t>» (Gafsa), «</a:t>
            </a:r>
            <a:r>
              <a:rPr lang="fr-FR" sz="1200" b="1" i="1" dirty="0" err="1" smtClean="0"/>
              <a:t>Dhokar</a:t>
            </a:r>
            <a:r>
              <a:rPr lang="fr-FR" sz="1200" b="1" i="1" dirty="0" smtClean="0"/>
              <a:t> </a:t>
            </a:r>
            <a:r>
              <a:rPr lang="fr-FR" sz="1200" b="1" i="1" dirty="0" err="1" smtClean="0"/>
              <a:t>Nafti</a:t>
            </a:r>
            <a:r>
              <a:rPr lang="fr-FR" sz="1200" b="1" i="1" dirty="0" smtClean="0"/>
              <a:t>» et «</a:t>
            </a:r>
            <a:r>
              <a:rPr lang="fr-FR" sz="1200" b="1" i="1" dirty="0" err="1" smtClean="0"/>
              <a:t>Dhokar</a:t>
            </a:r>
            <a:r>
              <a:rPr lang="fr-FR" sz="1200" b="1" i="1" dirty="0" smtClean="0"/>
              <a:t> Ben </a:t>
            </a:r>
            <a:r>
              <a:rPr lang="fr-FR" sz="1200" b="1" i="1" dirty="0" err="1" smtClean="0"/>
              <a:t>Gardène</a:t>
            </a:r>
            <a:r>
              <a:rPr lang="fr-FR" sz="1200" b="1" i="1" dirty="0" smtClean="0"/>
              <a:t>» (</a:t>
            </a:r>
            <a:r>
              <a:rPr lang="fr-FR" sz="1200" b="1" i="1" dirty="0" err="1" smtClean="0"/>
              <a:t>Zarzis</a:t>
            </a:r>
            <a:r>
              <a:rPr lang="fr-FR" sz="1200" b="1" i="1" dirty="0" smtClean="0"/>
              <a:t>), «</a:t>
            </a:r>
            <a:r>
              <a:rPr lang="fr-FR" sz="1200" b="1" i="1" dirty="0" err="1" smtClean="0"/>
              <a:t>Jemri</a:t>
            </a:r>
            <a:r>
              <a:rPr lang="fr-FR" sz="1200" b="1" i="1" dirty="0" smtClean="0"/>
              <a:t> </a:t>
            </a:r>
            <a:r>
              <a:rPr lang="fr-FR" sz="1200" b="1" i="1" dirty="0" err="1" smtClean="0"/>
              <a:t>Bouchouka</a:t>
            </a:r>
            <a:r>
              <a:rPr lang="fr-FR" sz="1200" b="1" i="1" dirty="0" smtClean="0"/>
              <a:t>» et «</a:t>
            </a:r>
            <a:r>
              <a:rPr lang="fr-FR" sz="1200" b="1" i="1" dirty="0" err="1" smtClean="0"/>
              <a:t>Jemri</a:t>
            </a:r>
            <a:r>
              <a:rPr lang="fr-FR" sz="1200" b="1" i="1" dirty="0" smtClean="0"/>
              <a:t> Ben </a:t>
            </a:r>
            <a:r>
              <a:rPr lang="fr-FR" sz="1200" b="1" i="1" dirty="0" err="1" smtClean="0"/>
              <a:t>Gardène</a:t>
            </a:r>
            <a:r>
              <a:rPr lang="fr-FR" sz="1200" b="1" i="1" dirty="0" smtClean="0"/>
              <a:t>» (</a:t>
            </a:r>
            <a:r>
              <a:rPr lang="fr-FR" sz="1200" b="1" i="1" dirty="0" err="1" smtClean="0"/>
              <a:t>Medenine</a:t>
            </a:r>
            <a:r>
              <a:rPr lang="fr-FR" sz="1200" b="1" i="1" dirty="0" smtClean="0"/>
              <a:t>), «</a:t>
            </a:r>
            <a:r>
              <a:rPr lang="fr-FR" sz="1200" b="1" i="1" dirty="0" err="1" smtClean="0"/>
              <a:t>Chaibi</a:t>
            </a:r>
            <a:r>
              <a:rPr lang="fr-FR" sz="1200" b="1" i="1" dirty="0" smtClean="0"/>
              <a:t> </a:t>
            </a:r>
            <a:r>
              <a:rPr lang="fr-FR" sz="1200" b="1" i="1" dirty="0" err="1" smtClean="0"/>
              <a:t>Antha</a:t>
            </a:r>
            <a:r>
              <a:rPr lang="fr-FR" sz="1200" b="1" i="1" dirty="0" smtClean="0"/>
              <a:t>» (Nabeul), «</a:t>
            </a:r>
            <a:r>
              <a:rPr lang="fr-FR" sz="1200" b="1" i="1" dirty="0" err="1" smtClean="0"/>
              <a:t>Kbiret</a:t>
            </a:r>
            <a:r>
              <a:rPr lang="fr-FR" sz="1200" b="1" i="1" dirty="0" smtClean="0"/>
              <a:t> </a:t>
            </a:r>
            <a:r>
              <a:rPr lang="fr-FR" sz="1200" b="1" i="1" dirty="0" err="1" smtClean="0"/>
              <a:t>Louzir</a:t>
            </a:r>
            <a:r>
              <a:rPr lang="fr-FR" sz="1200" b="1" i="1" dirty="0" smtClean="0"/>
              <a:t>», «</a:t>
            </a:r>
            <a:r>
              <a:rPr lang="fr-FR" sz="1200" b="1" i="1" dirty="0" err="1" smtClean="0"/>
              <a:t>Zarbout</a:t>
            </a:r>
            <a:r>
              <a:rPr lang="fr-FR" sz="1200" b="1" i="1" dirty="0" smtClean="0"/>
              <a:t> </a:t>
            </a:r>
            <a:r>
              <a:rPr lang="fr-FR" sz="1200" b="1" i="1" dirty="0" err="1" smtClean="0"/>
              <a:t>Louzir</a:t>
            </a:r>
            <a:r>
              <a:rPr lang="fr-FR" sz="1200" b="1" i="1" dirty="0" smtClean="0"/>
              <a:t>», «</a:t>
            </a:r>
            <a:r>
              <a:rPr lang="fr-FR" sz="1200" b="1" i="1" dirty="0" err="1" smtClean="0"/>
              <a:t>Ech</a:t>
            </a:r>
            <a:r>
              <a:rPr lang="fr-FR" sz="1200" b="1" i="1" dirty="0" smtClean="0"/>
              <a:t>-</a:t>
            </a:r>
            <a:r>
              <a:rPr lang="fr-FR" sz="1200" b="1" i="1" dirty="0" err="1" smtClean="0"/>
              <a:t>Chahla</a:t>
            </a:r>
            <a:r>
              <a:rPr lang="fr-FR" sz="1200" b="1" i="1" dirty="0" smtClean="0"/>
              <a:t>», «</a:t>
            </a:r>
            <a:r>
              <a:rPr lang="fr-FR" sz="1200" b="1" i="1" dirty="0" err="1" smtClean="0"/>
              <a:t>Mlouki</a:t>
            </a:r>
            <a:r>
              <a:rPr lang="fr-FR" sz="1200" b="1" i="1" dirty="0" smtClean="0"/>
              <a:t> </a:t>
            </a:r>
            <a:r>
              <a:rPr lang="fr-FR" sz="1200" b="1" i="1" dirty="0" err="1" smtClean="0"/>
              <a:t>Bettèche</a:t>
            </a:r>
            <a:r>
              <a:rPr lang="fr-FR" sz="1200" b="1" i="1" dirty="0" smtClean="0"/>
              <a:t>», «</a:t>
            </a:r>
            <a:r>
              <a:rPr lang="fr-FR" sz="1200" b="1" i="1" dirty="0" err="1" smtClean="0"/>
              <a:t>Indouri</a:t>
            </a:r>
            <a:r>
              <a:rPr lang="fr-FR" sz="1200" b="1" i="1" dirty="0" smtClean="0"/>
              <a:t> </a:t>
            </a:r>
            <a:r>
              <a:rPr lang="fr-FR" sz="1200" b="1" i="1" dirty="0" err="1" smtClean="0"/>
              <a:t>Jerba</a:t>
            </a:r>
            <a:r>
              <a:rPr lang="fr-FR" sz="1200" b="1" i="1" dirty="0" smtClean="0"/>
              <a:t>», «</a:t>
            </a:r>
            <a:r>
              <a:rPr lang="fr-FR" sz="1200" b="1" i="1" dirty="0" err="1" smtClean="0"/>
              <a:t>Fakhari</a:t>
            </a:r>
            <a:r>
              <a:rPr lang="fr-FR" sz="1200" b="1" i="1" dirty="0" smtClean="0"/>
              <a:t> </a:t>
            </a:r>
            <a:r>
              <a:rPr lang="fr-FR" sz="1200" b="1" i="1" dirty="0" err="1" smtClean="0"/>
              <a:t>Douiat</a:t>
            </a:r>
            <a:r>
              <a:rPr lang="fr-FR" sz="1200" b="1" i="1" dirty="0" smtClean="0"/>
              <a:t>» et «</a:t>
            </a:r>
            <a:r>
              <a:rPr lang="fr-FR" sz="1200" b="1" i="1" dirty="0" err="1" smtClean="0"/>
              <a:t>Toffahi</a:t>
            </a:r>
            <a:r>
              <a:rPr lang="fr-FR" sz="1200" b="1" i="1" dirty="0" smtClean="0"/>
              <a:t>» (Tataouine) et leurs synonymes. Peuvent en outre concourir à la production d’autres variétés jusqu’à un maximum de 10% à condition que ces variétés soient originaires de la Tunisie.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 5">
            <a:extLst>
              <a:ext uri="{FF2B5EF4-FFF2-40B4-BE49-F238E27FC236}">
                <a16:creationId xmlns="" xmlns:a16="http://schemas.microsoft.com/office/drawing/2014/main" id="{61BD3727-0648-4498-A1A3-0DD44FF4F4A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045331" y="5781675"/>
            <a:ext cx="1057988" cy="1076325"/>
          </a:xfrm>
          <a:prstGeom prst="rect">
            <a:avLst/>
          </a:prstGeom>
        </p:spPr>
      </p:pic>
      <p:sp>
        <p:nvSpPr>
          <p:cNvPr id="7" name="object 2"/>
          <p:cNvSpPr txBox="1"/>
          <p:nvPr/>
        </p:nvSpPr>
        <p:spPr>
          <a:xfrm>
            <a:off x="380960" y="214290"/>
            <a:ext cx="10787138" cy="344966"/>
          </a:xfrm>
          <a:prstGeom prst="rect">
            <a:avLst/>
          </a:prstGeom>
        </p:spPr>
        <p:txBody>
          <a:bodyPr vert="horz" wrap="square" lIns="0" tIns="67310" rIns="0" bIns="0" rtlCol="0">
            <a:spAutoFit/>
          </a:bodyPr>
          <a:lstStyle/>
          <a:p>
            <a:pPr marL="355600" indent="-342900" algn="ctr">
              <a:lnSpc>
                <a:spcPct val="100000"/>
              </a:lnSpc>
              <a:spcBef>
                <a:spcPts val="530"/>
              </a:spcBef>
              <a:tabLst>
                <a:tab pos="354965" algn="l"/>
                <a:tab pos="355600" algn="l"/>
              </a:tabLst>
            </a:pPr>
            <a:r>
              <a:rPr lang="fr-FR" b="1" i="1" spc="-5" dirty="0" smtClean="0">
                <a:solidFill>
                  <a:srgbClr val="006FC0"/>
                </a:solidFill>
                <a:latin typeface="Calibri"/>
                <a:cs typeface="Calibri"/>
              </a:rPr>
              <a:t>CAHIER DES CHARGES LABEL HUILE D’OLIVE VIERGE EXTRA SERVAGRI</a:t>
            </a:r>
            <a:endParaRPr lang="fr-FR" b="1" i="1" spc="-5" dirty="0">
              <a:solidFill>
                <a:srgbClr val="006FC0"/>
              </a:solidFill>
              <a:latin typeface="Calibri"/>
              <a:cs typeface="Calibri"/>
            </a:endParaRPr>
          </a:p>
        </p:txBody>
      </p:sp>
      <p:sp>
        <p:nvSpPr>
          <p:cNvPr id="30724" name="Rectangle 4"/>
          <p:cNvSpPr>
            <a:spLocks noChangeArrowheads="1"/>
          </p:cNvSpPr>
          <p:nvPr/>
        </p:nvSpPr>
        <p:spPr bwMode="auto">
          <a:xfrm>
            <a:off x="595274" y="702469"/>
            <a:ext cx="10429948" cy="56630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600" b="1" i="1" u="sng" dirty="0" smtClean="0">
                <a:solidFill>
                  <a:srgbClr val="00B0F0"/>
                </a:solidFill>
                <a:latin typeface="Calibri" pitchFamily="34" charset="0"/>
                <a:ea typeface="Arial" pitchFamily="34" charset="0"/>
                <a:cs typeface="Calibri" pitchFamily="34" charset="0"/>
              </a:rPr>
              <a:t> Zone de production</a:t>
            </a:r>
          </a:p>
          <a:p>
            <a:r>
              <a:rPr lang="fr-FR" sz="1400" dirty="0" smtClean="0"/>
              <a:t> </a:t>
            </a:r>
          </a:p>
          <a:p>
            <a:pPr algn="just"/>
            <a:r>
              <a:rPr lang="it-IT" sz="1600" b="1" i="1" dirty="0" smtClean="0"/>
              <a:t>La</a:t>
            </a:r>
            <a:r>
              <a:rPr lang="fr-FR" sz="1600" b="1" i="1" dirty="0" smtClean="0"/>
              <a:t> zone de production des olives destinées à la production de l’huile d’olive vierge extra SERVAGRI comprend les provinces de Catane, Syracuse et Raguse pour l’Italie et les gouvernorats de Sousse, Nabeul, Monastir et Kairouan pour la Tunisie.</a:t>
            </a:r>
          </a:p>
          <a:p>
            <a:r>
              <a:rPr lang="fr-FR" sz="1400" dirty="0" smtClean="0"/>
              <a:t> </a:t>
            </a:r>
          </a:p>
          <a:p>
            <a:r>
              <a:rPr lang="fr-FR" sz="1600" b="1" i="1" u="sng" dirty="0" smtClean="0">
                <a:solidFill>
                  <a:srgbClr val="00B0F0"/>
                </a:solidFill>
                <a:latin typeface="Calibri" pitchFamily="34" charset="0"/>
                <a:ea typeface="Arial" pitchFamily="34" charset="0"/>
                <a:cs typeface="Calibri" pitchFamily="34" charset="0"/>
              </a:rPr>
              <a:t>Identification des vergers</a:t>
            </a:r>
          </a:p>
          <a:p>
            <a:r>
              <a:rPr lang="fr-FR" sz="1400" dirty="0" smtClean="0"/>
              <a:t> </a:t>
            </a:r>
            <a:endParaRPr lang="fr-FR" sz="1400" b="1" dirty="0" smtClean="0"/>
          </a:p>
          <a:p>
            <a:r>
              <a:rPr lang="fr-FR" sz="1600" b="1" i="1" dirty="0" smtClean="0"/>
              <a:t>Les huiles d’olive vierges extra proviennent d’olives récoltées dans des vergers situés dans l’aire géographique définie du présent cahier des charges qui </a:t>
            </a:r>
            <a:r>
              <a:rPr lang="fr-FR" sz="1600" b="1" i="1" u="sng" dirty="0" smtClean="0"/>
              <a:t>l’objet d’une procédure d’identification</a:t>
            </a:r>
            <a:r>
              <a:rPr lang="fr-FR" sz="1600" b="1" i="1" dirty="0" smtClean="0"/>
              <a:t>.</a:t>
            </a:r>
          </a:p>
          <a:p>
            <a:r>
              <a:rPr lang="fr-FR" sz="1600" b="1" i="1" dirty="0" smtClean="0"/>
              <a:t> </a:t>
            </a:r>
          </a:p>
          <a:p>
            <a:r>
              <a:rPr lang="fr-FR" sz="1600" b="1" i="1" dirty="0" smtClean="0"/>
              <a:t>L’identification des vergers est faite sur la base des </a:t>
            </a:r>
            <a:r>
              <a:rPr lang="fr-FR" sz="1600" b="1" i="1" u="sng" dirty="0" smtClean="0"/>
              <a:t>critères relatifs au lieu d’implantation des vergers </a:t>
            </a:r>
            <a:r>
              <a:rPr lang="fr-FR" sz="1600" b="1" i="1" dirty="0" smtClean="0"/>
              <a:t>respectant les conditions de production définies dans le présent cahier des charges.</a:t>
            </a:r>
          </a:p>
          <a:p>
            <a:r>
              <a:rPr lang="fr-FR" sz="1600" b="1" i="1" dirty="0" smtClean="0"/>
              <a:t> </a:t>
            </a:r>
          </a:p>
          <a:p>
            <a:r>
              <a:rPr lang="fr-FR" sz="1600" b="1" i="1" dirty="0" smtClean="0"/>
              <a:t>Tout producteur d’huile d’olive vierge extra ou tout nouveau producteur d’huile désirant faire identifier un verger doit en faire la demande auprès des services de l’organisme de gestion du label </a:t>
            </a:r>
            <a:r>
              <a:rPr lang="fr-FR" sz="1600" b="1" i="1" u="sng" dirty="0" smtClean="0"/>
              <a:t>avant le 30 juillet de l’année </a:t>
            </a:r>
            <a:r>
              <a:rPr lang="fr-FR" sz="1600" b="1" i="1" dirty="0" smtClean="0"/>
              <a:t>dans laquelle débute la campagne oléicole et s’engager à respecter les conditions de productions fixées par le présent Cahier des charges.</a:t>
            </a:r>
          </a:p>
          <a:p>
            <a:r>
              <a:rPr lang="fr-FR" sz="1600" b="1" i="1" dirty="0" smtClean="0"/>
              <a:t> </a:t>
            </a:r>
            <a:endParaRPr lang="fr-FR" sz="1400" dirty="0" smtClean="0"/>
          </a:p>
          <a:p>
            <a:r>
              <a:rPr lang="fr-FR" sz="1600" b="1" i="1" dirty="0" smtClean="0"/>
              <a:t>Tout verger pour lequel les engagements du présent cahier des charges ne sont pas respectés  est </a:t>
            </a:r>
            <a:r>
              <a:rPr lang="fr-FR" sz="1600" b="1" i="1" u="sng" dirty="0" smtClean="0"/>
              <a:t>retiré</a:t>
            </a:r>
            <a:r>
              <a:rPr lang="fr-FR" sz="1600" b="1" i="1" dirty="0" smtClean="0"/>
              <a:t> de la liste des vergers identifiés par les services de l’organisme de gestion du label.</a:t>
            </a:r>
          </a:p>
          <a:p>
            <a:r>
              <a:rPr lang="fr-FR" sz="1600" b="1" i="1" dirty="0" smtClean="0"/>
              <a:t> </a:t>
            </a:r>
          </a:p>
          <a:p>
            <a:r>
              <a:rPr lang="fr-FR" sz="1600" b="1" i="1" dirty="0" smtClean="0"/>
              <a:t>La liste des vergers identifiés est consultable auprès de </a:t>
            </a:r>
            <a:r>
              <a:rPr lang="fr-FR" sz="1600" b="1" i="1" u="sng" dirty="0" smtClean="0"/>
              <a:t>l’Agence pour la Méditerranée (</a:t>
            </a:r>
            <a:r>
              <a:rPr lang="fr-FR" sz="1600" b="1" i="1" u="sng" dirty="0" err="1" smtClean="0"/>
              <a:t>ApM</a:t>
            </a:r>
            <a:r>
              <a:rPr lang="fr-FR" sz="1600" b="1" i="1" u="sng" dirty="0" smtClean="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 5">
            <a:extLst>
              <a:ext uri="{FF2B5EF4-FFF2-40B4-BE49-F238E27FC236}">
                <a16:creationId xmlns="" xmlns:a16="http://schemas.microsoft.com/office/drawing/2014/main" id="{61BD3727-0648-4498-A1A3-0DD44FF4F4A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045331" y="5781675"/>
            <a:ext cx="1057988" cy="1076325"/>
          </a:xfrm>
          <a:prstGeom prst="rect">
            <a:avLst/>
          </a:prstGeom>
        </p:spPr>
      </p:pic>
      <p:sp>
        <p:nvSpPr>
          <p:cNvPr id="7" name="object 2"/>
          <p:cNvSpPr txBox="1"/>
          <p:nvPr/>
        </p:nvSpPr>
        <p:spPr>
          <a:xfrm>
            <a:off x="523836" y="285728"/>
            <a:ext cx="10787138" cy="344966"/>
          </a:xfrm>
          <a:prstGeom prst="rect">
            <a:avLst/>
          </a:prstGeom>
        </p:spPr>
        <p:txBody>
          <a:bodyPr vert="horz" wrap="square" lIns="0" tIns="67310" rIns="0" bIns="0" rtlCol="0">
            <a:spAutoFit/>
          </a:bodyPr>
          <a:lstStyle/>
          <a:p>
            <a:pPr marL="355600" indent="-342900" algn="ctr">
              <a:lnSpc>
                <a:spcPct val="100000"/>
              </a:lnSpc>
              <a:spcBef>
                <a:spcPts val="530"/>
              </a:spcBef>
              <a:tabLst>
                <a:tab pos="354965" algn="l"/>
                <a:tab pos="355600" algn="l"/>
              </a:tabLst>
            </a:pPr>
            <a:r>
              <a:rPr lang="fr-FR" b="1" i="1" spc="-5" dirty="0" smtClean="0">
                <a:solidFill>
                  <a:srgbClr val="006FC0"/>
                </a:solidFill>
                <a:latin typeface="Calibri"/>
                <a:cs typeface="Calibri"/>
              </a:rPr>
              <a:t>CAHIER DES CHARGES LABEL HUILE D’OLIVE VIERGE EXTRA SERVAGRI</a:t>
            </a:r>
            <a:endParaRPr lang="fr-FR" b="1" i="1" spc="-5" dirty="0">
              <a:solidFill>
                <a:srgbClr val="006FC0"/>
              </a:solidFill>
              <a:latin typeface="Calibri"/>
              <a:cs typeface="Calibri"/>
            </a:endParaRPr>
          </a:p>
        </p:txBody>
      </p:sp>
      <p:sp>
        <p:nvSpPr>
          <p:cNvPr id="30724" name="Rectangle 4"/>
          <p:cNvSpPr>
            <a:spLocks noChangeArrowheads="1"/>
          </p:cNvSpPr>
          <p:nvPr/>
        </p:nvSpPr>
        <p:spPr bwMode="auto">
          <a:xfrm>
            <a:off x="595274" y="1142984"/>
            <a:ext cx="10429948" cy="48628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smtClean="0"/>
              <a:t> </a:t>
            </a:r>
          </a:p>
          <a:p>
            <a:r>
              <a:rPr lang="fr-FR" sz="1600" b="1" i="1" u="sng" dirty="0" smtClean="0">
                <a:solidFill>
                  <a:srgbClr val="00B0F0"/>
                </a:solidFill>
                <a:latin typeface="Calibri" pitchFamily="34" charset="0"/>
                <a:ea typeface="Arial" pitchFamily="34" charset="0"/>
                <a:cs typeface="Calibri" pitchFamily="34" charset="0"/>
              </a:rPr>
              <a:t>Conduite de la culture</a:t>
            </a:r>
          </a:p>
          <a:p>
            <a:r>
              <a:rPr lang="fr-FR" sz="1600" dirty="0" smtClean="0"/>
              <a:t> </a:t>
            </a:r>
          </a:p>
          <a:p>
            <a:r>
              <a:rPr lang="fr-FR" sz="1600" b="1" i="1" dirty="0" smtClean="0"/>
              <a:t>La conduite des oliveraies destinées à la production de l’huile d’olive vierge extra SERVAGRI doit être </a:t>
            </a:r>
            <a:r>
              <a:rPr lang="fr-FR" sz="1600" b="1" i="1" u="sng" dirty="0" smtClean="0"/>
              <a:t>traditionnelle, caractéristique de la zone de production </a:t>
            </a:r>
            <a:r>
              <a:rPr lang="fr-FR" sz="1600" b="1" i="1" dirty="0" smtClean="0"/>
              <a:t>objet du présent label et les opérations culturales doivent être celles qui sont généralement utilisées dans cette zone et dans tous les cas, aptes à donner des olives pour produire de l’huile d’olive extra vierge.</a:t>
            </a:r>
          </a:p>
          <a:p>
            <a:pPr algn="just"/>
            <a:r>
              <a:rPr lang="fr-FR" sz="1600" b="1" i="1" dirty="0" smtClean="0"/>
              <a:t> </a:t>
            </a:r>
          </a:p>
          <a:p>
            <a:pPr algn="just"/>
            <a:r>
              <a:rPr lang="fr-FR" sz="1600" b="1" i="1" u="sng" dirty="0" smtClean="0"/>
              <a:t>Les vergers sont conduits selon les dispositions suivantes :</a:t>
            </a:r>
          </a:p>
          <a:p>
            <a:pPr algn="just"/>
            <a:r>
              <a:rPr lang="fr-FR" sz="1600" b="1" i="1" dirty="0" smtClean="0"/>
              <a:t> </a:t>
            </a:r>
          </a:p>
          <a:p>
            <a:pPr lvl="0" algn="just"/>
            <a:r>
              <a:rPr lang="fr-FR" sz="1600" b="1" i="1" dirty="0" smtClean="0"/>
              <a:t>La densité maximale des vergers ne doit pas dépasser </a:t>
            </a:r>
            <a:r>
              <a:rPr lang="fr-FR" sz="1600" b="1" i="1" u="sng" dirty="0" smtClean="0"/>
              <a:t>500 pieds par hectare</a:t>
            </a:r>
            <a:r>
              <a:rPr lang="fr-FR" sz="1600" b="1" i="1" dirty="0" smtClean="0"/>
              <a:t>.</a:t>
            </a:r>
          </a:p>
          <a:p>
            <a:pPr lvl="0" algn="just"/>
            <a:r>
              <a:rPr lang="fr-FR" sz="1600" b="1" i="1" dirty="0" smtClean="0"/>
              <a:t>Les oliviers doivent être taillés au moins une fois </a:t>
            </a:r>
            <a:r>
              <a:rPr lang="fr-FR" sz="1600" b="1" i="1" u="sng" dirty="0" smtClean="0"/>
              <a:t>tous les deux ans</a:t>
            </a:r>
            <a:r>
              <a:rPr lang="fr-FR" sz="1600" b="1" i="1" dirty="0" smtClean="0"/>
              <a:t>. Les bois de taille doivent être éliminés des vergers dans un délai ne dépassant </a:t>
            </a:r>
            <a:r>
              <a:rPr lang="fr-FR" sz="1600" b="1" i="1" u="sng" dirty="0" smtClean="0"/>
              <a:t>pas un mois après l’opération de taille</a:t>
            </a:r>
            <a:r>
              <a:rPr lang="fr-FR" sz="1600" b="1" i="1" dirty="0" smtClean="0"/>
              <a:t>.</a:t>
            </a:r>
          </a:p>
          <a:p>
            <a:pPr algn="just"/>
            <a:r>
              <a:rPr lang="fr-FR" sz="1600" b="1" i="1" dirty="0" smtClean="0"/>
              <a:t> </a:t>
            </a:r>
          </a:p>
          <a:p>
            <a:pPr lvl="0" algn="just"/>
            <a:r>
              <a:rPr lang="fr-FR" sz="1600" b="1" i="1" dirty="0" smtClean="0"/>
              <a:t>Il est strictement interdit d’irriguer les plantations bénéficiant du label avec </a:t>
            </a:r>
            <a:r>
              <a:rPr lang="fr-FR" sz="1600" b="1" i="1" u="sng" dirty="0" smtClean="0"/>
              <a:t>de l’eau usée traitée</a:t>
            </a:r>
            <a:r>
              <a:rPr lang="fr-FR" sz="1600" b="1" i="1" dirty="0" smtClean="0"/>
              <a:t>.</a:t>
            </a:r>
          </a:p>
          <a:p>
            <a:r>
              <a:rPr lang="fr-FR" sz="1600" b="1" i="1" dirty="0" smtClean="0"/>
              <a:t>Les oliviers ne doivent subir </a:t>
            </a:r>
            <a:r>
              <a:rPr lang="fr-FR" sz="1600" b="1" i="1" u="sng" dirty="0" smtClean="0"/>
              <a:t>aucun traitement phytosanitaire</a:t>
            </a:r>
            <a:r>
              <a:rPr lang="fr-FR" sz="1600" b="1" i="1" dirty="0" smtClean="0"/>
              <a:t>. Exceptionnellement, en cas de risque phytosanitaire avéré, l’organisme de gestion du label peut autoriser certains traitements appropriés, établis selon les cas spécifiques et validés par l’autorité compétente, en privilégiant particulièrement des méthodes de lutte intégrée et biologique.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 5">
            <a:extLst>
              <a:ext uri="{FF2B5EF4-FFF2-40B4-BE49-F238E27FC236}">
                <a16:creationId xmlns="" xmlns:a16="http://schemas.microsoft.com/office/drawing/2014/main" id="{61BD3727-0648-4498-A1A3-0DD44FF4F4A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045331" y="5781675"/>
            <a:ext cx="1057988" cy="1076325"/>
          </a:xfrm>
          <a:prstGeom prst="rect">
            <a:avLst/>
          </a:prstGeom>
        </p:spPr>
      </p:pic>
      <p:sp>
        <p:nvSpPr>
          <p:cNvPr id="7" name="object 2"/>
          <p:cNvSpPr txBox="1"/>
          <p:nvPr/>
        </p:nvSpPr>
        <p:spPr>
          <a:xfrm>
            <a:off x="595274" y="357166"/>
            <a:ext cx="10787138" cy="344966"/>
          </a:xfrm>
          <a:prstGeom prst="rect">
            <a:avLst/>
          </a:prstGeom>
        </p:spPr>
        <p:txBody>
          <a:bodyPr vert="horz" wrap="square" lIns="0" tIns="67310" rIns="0" bIns="0" rtlCol="0">
            <a:spAutoFit/>
          </a:bodyPr>
          <a:lstStyle/>
          <a:p>
            <a:pPr marL="355600" indent="-342900" algn="ctr">
              <a:lnSpc>
                <a:spcPct val="100000"/>
              </a:lnSpc>
              <a:spcBef>
                <a:spcPts val="530"/>
              </a:spcBef>
              <a:tabLst>
                <a:tab pos="354965" algn="l"/>
                <a:tab pos="355600" algn="l"/>
              </a:tabLst>
            </a:pPr>
            <a:r>
              <a:rPr lang="fr-FR" b="1" i="1" spc="-5" dirty="0" smtClean="0">
                <a:solidFill>
                  <a:srgbClr val="006FC0"/>
                </a:solidFill>
                <a:latin typeface="Calibri"/>
                <a:cs typeface="Calibri"/>
              </a:rPr>
              <a:t>CAHIER DES CHARGES LABEL HUILE D’OLIVE VIERGE EXTRA SERVAGRI</a:t>
            </a:r>
            <a:endParaRPr lang="fr-FR" b="1" i="1" spc="-5" dirty="0">
              <a:solidFill>
                <a:srgbClr val="006FC0"/>
              </a:solidFill>
              <a:latin typeface="Calibri"/>
              <a:cs typeface="Calibri"/>
            </a:endParaRPr>
          </a:p>
        </p:txBody>
      </p:sp>
      <p:sp>
        <p:nvSpPr>
          <p:cNvPr id="30724" name="Rectangle 4"/>
          <p:cNvSpPr>
            <a:spLocks noChangeArrowheads="1"/>
          </p:cNvSpPr>
          <p:nvPr/>
        </p:nvSpPr>
        <p:spPr bwMode="auto">
          <a:xfrm>
            <a:off x="523836" y="928670"/>
            <a:ext cx="10429948" cy="52322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smtClean="0"/>
              <a:t> </a:t>
            </a:r>
          </a:p>
          <a:p>
            <a:r>
              <a:rPr lang="fr-FR" sz="1600" b="1" i="1" u="sng" dirty="0" smtClean="0">
                <a:solidFill>
                  <a:srgbClr val="00B0F0"/>
                </a:solidFill>
                <a:latin typeface="Calibri" pitchFamily="34" charset="0"/>
                <a:ea typeface="Arial" pitchFamily="34" charset="0"/>
                <a:cs typeface="Calibri" pitchFamily="34" charset="0"/>
              </a:rPr>
              <a:t>Récolte</a:t>
            </a:r>
          </a:p>
          <a:p>
            <a:r>
              <a:rPr lang="fr-FR" sz="1600" dirty="0" smtClean="0"/>
              <a:t> </a:t>
            </a:r>
          </a:p>
          <a:p>
            <a:r>
              <a:rPr lang="fr-FR" sz="1600" b="1" i="1" dirty="0" smtClean="0"/>
              <a:t>La récolte des olives destinées à la production de l’huile d’olive vierge extra SERVAGRI est effectuée dans la période comprise entre </a:t>
            </a:r>
            <a:r>
              <a:rPr lang="fr-FR" sz="1600" b="1" i="1" u="sng" dirty="0" smtClean="0"/>
              <a:t>le 15 septembre et le 31  décembre </a:t>
            </a:r>
            <a:r>
              <a:rPr lang="fr-FR" sz="1600" b="1" i="1" dirty="0" smtClean="0"/>
              <a:t>de l’année suivante et, en tout cas, à maturité optimale. La déclaration des quantités des olives récoltés doit être faite auprès de l’Agence pour la Méditerranée (</a:t>
            </a:r>
            <a:r>
              <a:rPr lang="fr-FR" sz="1600" b="1" i="1" dirty="0" err="1" smtClean="0"/>
              <a:t>ApM</a:t>
            </a:r>
            <a:r>
              <a:rPr lang="fr-FR" sz="1600" b="1" i="1" dirty="0" smtClean="0"/>
              <a:t>) avant un mois au maximum de la date prévue pour la récolte.</a:t>
            </a:r>
          </a:p>
          <a:p>
            <a:pPr algn="just"/>
            <a:r>
              <a:rPr lang="fr-FR" sz="1600" b="1" i="1" dirty="0" smtClean="0"/>
              <a:t> </a:t>
            </a:r>
          </a:p>
          <a:p>
            <a:r>
              <a:rPr lang="fr-FR" sz="1600" b="1" i="1" dirty="0" smtClean="0"/>
              <a:t>Les olives doivent être cueillies soit directement sur l’arbre, </a:t>
            </a:r>
            <a:r>
              <a:rPr lang="fr-FR" sz="1600" b="1" i="1" u="sng" dirty="0" smtClean="0"/>
              <a:t>aux moyens manuels</a:t>
            </a:r>
            <a:r>
              <a:rPr lang="fr-FR" sz="1600" b="1" i="1" dirty="0" smtClean="0"/>
              <a:t>, sans gaulage ni produit d’abscission, soit par des procédés mécaniques sans altérer la qualité des olives avec réception obligatoire des fruits sur des filets ou autres réceptacles sous l’arbre. </a:t>
            </a:r>
          </a:p>
          <a:p>
            <a:pPr algn="just"/>
            <a:r>
              <a:rPr lang="fr-FR" sz="1600" b="1" i="1" dirty="0" smtClean="0"/>
              <a:t> </a:t>
            </a:r>
          </a:p>
          <a:p>
            <a:pPr algn="just"/>
            <a:r>
              <a:rPr lang="fr-FR" sz="1600" b="1" i="1" dirty="0" smtClean="0"/>
              <a:t>Il ne peut pas être élaboré d’huile d’olive vierge extra </a:t>
            </a:r>
            <a:r>
              <a:rPr lang="fr-FR" sz="1600" b="1" i="1" dirty="0" err="1" smtClean="0"/>
              <a:t>ServAgri</a:t>
            </a:r>
            <a:r>
              <a:rPr lang="fr-FR" sz="1600" b="1" i="1" dirty="0" smtClean="0"/>
              <a:t> à </a:t>
            </a:r>
            <a:r>
              <a:rPr lang="fr-FR" sz="1600" b="1" i="1" u="sng" dirty="0" smtClean="0"/>
              <a:t>partir d’olives ramassées à même le sol ou sur les filets permanents</a:t>
            </a:r>
            <a:r>
              <a:rPr lang="fr-FR" sz="1600" b="1" i="1" dirty="0" smtClean="0"/>
              <a:t>. Ces olives doivent être conservées séparément des lots d’olives pouvant prétendre au label.</a:t>
            </a:r>
          </a:p>
          <a:p>
            <a:pPr algn="just"/>
            <a:r>
              <a:rPr lang="fr-FR" sz="1600" b="1" i="1" dirty="0" smtClean="0"/>
              <a:t> </a:t>
            </a:r>
          </a:p>
          <a:p>
            <a:r>
              <a:rPr lang="fr-FR" sz="1600" b="1" i="1" dirty="0" smtClean="0"/>
              <a:t>Les olives destinées à produire de l’huile d’olive vierge extra SERVAGRI sont stockées à l’air libre ou dans des locaux frais spécifiques et aérés dans des </a:t>
            </a:r>
            <a:r>
              <a:rPr lang="fr-FR" sz="1600" b="1" i="1" u="sng" dirty="0" smtClean="0"/>
              <a:t>caisses plastiques à claire-voie</a:t>
            </a:r>
            <a:r>
              <a:rPr lang="fr-FR" sz="1600" b="1" i="1" dirty="0" smtClean="0"/>
              <a:t>. L’usage de sacs est interdit.</a:t>
            </a:r>
          </a:p>
          <a:p>
            <a:r>
              <a:rPr lang="fr-FR" sz="1600" b="1" i="1" dirty="0" smtClean="0"/>
              <a:t>Les olives sont ensuite livrées aux moulins en bon état sanitaire et </a:t>
            </a:r>
            <a:r>
              <a:rPr lang="fr-FR" sz="1600" b="1" i="1" u="sng" dirty="0" smtClean="0"/>
              <a:t>au maximum 24 heures </a:t>
            </a:r>
            <a:r>
              <a:rPr lang="fr-FR" sz="1600" b="1" i="1" dirty="0" smtClean="0"/>
              <a:t>après la récolte.</a:t>
            </a:r>
          </a:p>
        </p:txBody>
      </p:sp>
    </p:spTree>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493</TotalTime>
  <Words>268</Words>
  <Application>Microsoft Office PowerPoint</Application>
  <PresentationFormat>Personnalisé</PresentationFormat>
  <Paragraphs>222</Paragraphs>
  <Slides>15</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15</vt:i4>
      </vt:variant>
    </vt:vector>
  </HeadingPairs>
  <TitlesOfParts>
    <vt:vector size="17" baseType="lpstr">
      <vt:lpstr>Brin</vt:lpstr>
      <vt:lpstr>Acrobat Document</vt:lpstr>
      <vt:lpstr>Diapositive 1</vt:lpstr>
      <vt:lpstr>Diapositive 2</vt:lpstr>
      <vt:lpstr>Discussion et validation des outputs du CCSTI</vt:lpstr>
      <vt:lpstr>Discussion et validation des outputs du CCSTI</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chokri bayoudh</dc:creator>
  <cp:lastModifiedBy>LENOVO</cp:lastModifiedBy>
  <cp:revision>104</cp:revision>
  <dcterms:created xsi:type="dcterms:W3CDTF">2021-12-03T10:39:20Z</dcterms:created>
  <dcterms:modified xsi:type="dcterms:W3CDTF">2023-11-24T08:03:13Z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2021-06-16T00:00:00Z</vt:filetime>
  </property>
  <property fmtid="{D5CDD505-2E9C-101B-9397-08002B2CF9AE}" pid="3" name="Creator">
    <vt:lpwstr>Microsoft® PowerPoint® 2019</vt:lpwstr>
  </property>
  <property fmtid="{D5CDD505-2E9C-101B-9397-08002B2CF9AE}" pid="4" name="LastSaved">
    <vt:filetime>2021-12-03T00:00:00Z</vt:filetime>
  </property>
</Properties>
</file>